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47"/>
  </p:handoutMasterIdLst>
  <p:sldIdLst>
    <p:sldId id="257" r:id="rId4"/>
    <p:sldId id="1108" r:id="rId6"/>
    <p:sldId id="291" r:id="rId7"/>
    <p:sldId id="753" r:id="rId8"/>
    <p:sldId id="1109" r:id="rId9"/>
    <p:sldId id="861" r:id="rId10"/>
    <p:sldId id="862" r:id="rId11"/>
    <p:sldId id="964" r:id="rId12"/>
    <p:sldId id="903" r:id="rId13"/>
    <p:sldId id="1065" r:id="rId14"/>
    <p:sldId id="865" r:id="rId15"/>
    <p:sldId id="581" r:id="rId16"/>
    <p:sldId id="866" r:id="rId17"/>
    <p:sldId id="1027" r:id="rId18"/>
    <p:sldId id="804" r:id="rId19"/>
    <p:sldId id="868" r:id="rId20"/>
    <p:sldId id="1110" r:id="rId21"/>
    <p:sldId id="859" r:id="rId22"/>
    <p:sldId id="869" r:id="rId23"/>
    <p:sldId id="999" r:id="rId24"/>
    <p:sldId id="940" r:id="rId25"/>
    <p:sldId id="695" r:id="rId26"/>
    <p:sldId id="700" r:id="rId27"/>
    <p:sldId id="938" r:id="rId28"/>
    <p:sldId id="870" r:id="rId29"/>
    <p:sldId id="706" r:id="rId30"/>
    <p:sldId id="941" r:id="rId31"/>
    <p:sldId id="935" r:id="rId32"/>
    <p:sldId id="704" r:id="rId33"/>
    <p:sldId id="1063" r:id="rId34"/>
    <p:sldId id="873" r:id="rId35"/>
    <p:sldId id="594" r:id="rId36"/>
    <p:sldId id="710" r:id="rId37"/>
    <p:sldId id="711" r:id="rId38"/>
    <p:sldId id="712" r:id="rId39"/>
    <p:sldId id="737" r:id="rId40"/>
    <p:sldId id="738" r:id="rId41"/>
    <p:sldId id="739" r:id="rId42"/>
    <p:sldId id="716" r:id="rId43"/>
    <p:sldId id="1111" r:id="rId44"/>
    <p:sldId id="851" r:id="rId45"/>
    <p:sldId id="288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79196" initials="7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78" autoAdjust="0"/>
    <p:restoredTop sz="92483" autoAdjust="0"/>
  </p:normalViewPr>
  <p:slideViewPr>
    <p:cSldViewPr snapToGrid="0">
      <p:cViewPr varScale="1">
        <p:scale>
          <a:sx n="62" d="100"/>
          <a:sy n="62" d="100"/>
        </p:scale>
        <p:origin x="876" y="44"/>
      </p:cViewPr>
      <p:guideLst>
        <p:guide orient="horz" pos="2160"/>
        <p:guide pos="3877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1" Type="http://schemas.openxmlformats.org/officeDocument/2006/relationships/commentAuthors" Target="commentAuthors.xml"/><Relationship Id="rId50" Type="http://schemas.openxmlformats.org/officeDocument/2006/relationships/tableStyles" Target="tableStyles.xml"/><Relationship Id="rId5" Type="http://schemas.openxmlformats.org/officeDocument/2006/relationships/notesMaster" Target="notesMasters/notesMaster1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handoutMaster" Target="handoutMasters/handoutMaster1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70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0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70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6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697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98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8699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700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701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各位老师好，我叫陈力恒，研究课题是</a:t>
            </a:r>
            <a:r>
              <a:rPr>
                <a:sym typeface="+mn-ea"/>
              </a:rPr>
              <a:t>针对Intel SGX SDK的安全增强框架技术研究与实现</a:t>
            </a:r>
            <a:r>
              <a:rPr lang="zh-CN">
                <a:sym typeface="+mn-ea"/>
              </a:rPr>
              <a:t>，导师是马恒太老师</a:t>
            </a:r>
            <a:endParaRPr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SGX</a:t>
            </a:r>
            <a:r>
              <a:rPr lang="zh-CN" altLang="en-US">
                <a:sym typeface="+mn-ea"/>
              </a:rPr>
              <a:t>存在</a:t>
            </a:r>
            <a:r>
              <a:rPr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Enclave开发</a:t>
            </a:r>
            <a:r>
              <a:rPr lang="zh-CN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中的安全问题、</a:t>
            </a:r>
            <a:r>
              <a:rPr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SGX设计缺陷等</a:t>
            </a:r>
            <a:r>
              <a:rPr>
                <a:solidFill>
                  <a:srgbClr val="FF0000"/>
                </a:solidFill>
                <a:effectLst/>
                <a:sym typeface="+mn-ea"/>
              </a:rPr>
              <a:t>安全问题</a:t>
            </a:r>
            <a:r>
              <a:rPr lang="zh-CN">
                <a:solidFill>
                  <a:srgbClr val="FF0000"/>
                </a:solidFill>
                <a:effectLst/>
                <a:sym typeface="+mn-ea"/>
              </a:rPr>
              <a:t>，现有</a:t>
            </a:r>
            <a:r>
              <a:rPr>
                <a:solidFill>
                  <a:srgbClr val="FF0000"/>
                </a:solidFill>
                <a:effectLst/>
                <a:sym typeface="+mn-ea"/>
              </a:rPr>
              <a:t>攻击向量</a:t>
            </a:r>
            <a:r>
              <a:rPr lang="zh-CN">
                <a:solidFill>
                  <a:srgbClr val="FF0000"/>
                </a:solidFill>
                <a:effectLst/>
                <a:sym typeface="+mn-ea"/>
              </a:rPr>
              <a:t>如</a:t>
            </a:r>
            <a:r>
              <a:rPr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调用排序攻击等</a:t>
            </a:r>
            <a:r>
              <a:rPr lang="zh-CN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能透过</a:t>
            </a:r>
            <a:r>
              <a:rPr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Enclave接口</a:t>
            </a:r>
            <a:r>
              <a:rPr lang="zh-CN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攻击面展开攻击，现有</a:t>
            </a:r>
            <a:r>
              <a:rPr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缓存侧信道</a:t>
            </a:r>
            <a:r>
              <a:rPr lang="zh-CN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等能通过</a:t>
            </a:r>
            <a:r>
              <a:rPr lang="en-US" altLang="zh-CN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Enclave</a:t>
            </a:r>
            <a:r>
              <a:rPr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内外共享资源</a:t>
            </a:r>
            <a:r>
              <a:rPr lang="zh-CN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攻击面展开攻击，还有攻击面</a:t>
            </a:r>
            <a:endParaRPr lang="zh-CN" altLang="en-US">
              <a:sym typeface="+mn-ea"/>
            </a:endParaRPr>
          </a:p>
          <a:p>
            <a:endParaRPr>
              <a:sym typeface="+mn-ea"/>
            </a:endParaRPr>
          </a:p>
          <a:p>
            <a:endParaRPr>
              <a:sym typeface="+mn-ea"/>
            </a:endParaRPr>
          </a:p>
          <a:p>
            <a:r>
              <a:rPr>
                <a:sym typeface="+mn-ea"/>
              </a:rPr>
              <a:t>攻击向量（指攻击者为了触发攻击所具体采用的方法）</a:t>
            </a:r>
            <a:endParaRPr>
              <a:sym typeface="+mn-ea"/>
            </a:endParaRPr>
          </a:p>
          <a:p>
            <a:r>
              <a:rPr>
                <a:sym typeface="+mn-ea"/>
              </a:rPr>
              <a:t>攻击面（指系统中可以被攻击者输入或提取数据造成攻击的点位）</a:t>
            </a:r>
            <a:endParaRPr>
              <a:sym typeface="+mn-ea"/>
            </a:endParaRPr>
          </a:p>
          <a:p>
            <a:r>
              <a:rPr lang="en-US" altLang="zh-CN" b="1">
                <a:sym typeface="+mn-ea"/>
              </a:rPr>
              <a:t>源于Enclave开发中的安全问题</a:t>
            </a:r>
            <a:endParaRPr lang="en-US" altLang="zh-CN" b="1">
              <a:sym typeface="+mn-ea"/>
            </a:endParaRPr>
          </a:p>
          <a:p>
            <a:r>
              <a:rPr>
                <a:sym typeface="+mn-ea"/>
              </a:rPr>
              <a:t>SGX假设除Enclave外不可信，可以被攻击者攻占，以任意顺序调用Enclave可信函数。但开发者在开发过程中会忽视这个情况，产生的安全问题被攻击者频繁利用，SGX未对此提供安全服务功能。</a:t>
            </a:r>
            <a:endParaRPr>
              <a:sym typeface="+mn-ea"/>
            </a:endParaRPr>
          </a:p>
          <a:p>
            <a:r>
              <a:rPr>
                <a:sym typeface="+mn-ea"/>
              </a:rPr>
              <a:t>SGX要求开发者基于先验知识对Enclave接口进行安全检查，SGX只向开发者提供基础性的接口安全检查功能。开发者编写Enclave代码时，对Enclave接口检查不充分，产生安全问题被多类攻击向量利用。</a:t>
            </a:r>
            <a:endParaRPr>
              <a:sym typeface="+mn-ea"/>
            </a:endParaRPr>
          </a:p>
          <a:p>
            <a:r>
              <a:rPr lang="en-US" altLang="zh-CN" b="1">
                <a:sym typeface="+mn-ea"/>
              </a:rPr>
              <a:t>源于SGX设计存在安全缺陷</a:t>
            </a:r>
            <a:endParaRPr lang="en-US" altLang="zh-CN" b="1">
              <a:sym typeface="+mn-ea"/>
            </a:endParaRPr>
          </a:p>
          <a:p>
            <a:r>
              <a:rPr>
                <a:sym typeface="+mn-ea"/>
              </a:rPr>
              <a:t>CPU资源隔离机制中对资源隔离不充分，形成Enclave内外共享资源攻击面，被大量侧信道攻击利用。</a:t>
            </a:r>
            <a:endParaRPr>
              <a:sym typeface="+mn-ea"/>
            </a:endParaRPr>
          </a:p>
          <a:p>
            <a:r>
              <a:rPr>
                <a:sym typeface="+mn-ea"/>
              </a:rPr>
              <a:t>密封文件等安全机制对安全场景考虑不充分，存在安全缺陷，向攻击者暴露攻击面。</a:t>
            </a:r>
            <a:endParaRPr>
              <a:sym typeface="+mn-ea"/>
            </a:endParaRPr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spcAft>
                <a:spcPts val="1000"/>
              </a:spcAft>
              <a:buNone/>
            </a:pPr>
            <a:r>
              <a:rPr lang="zh-CN">
                <a:sym typeface="+mn-ea"/>
              </a:rPr>
              <a:t>我们可以借鉴</a:t>
            </a:r>
            <a:r>
              <a:rPr>
                <a:sym typeface="+mn-ea"/>
              </a:rPr>
              <a:t>传统系统防御方案</a:t>
            </a:r>
            <a:endParaRPr b="1">
              <a:sym typeface="+mn-ea"/>
            </a:endParaRPr>
          </a:p>
          <a:p>
            <a:pPr marL="0" indent="0">
              <a:lnSpc>
                <a:spcPct val="130000"/>
              </a:lnSpc>
              <a:spcAft>
                <a:spcPts val="1000"/>
              </a:spcAft>
              <a:buNone/>
            </a:pPr>
            <a:r>
              <a:rPr lang="zh-CN" b="1">
                <a:sym typeface="+mn-ea"/>
              </a:rPr>
              <a:t>一种是</a:t>
            </a:r>
            <a:r>
              <a:rPr b="1">
                <a:sym typeface="+mn-ea"/>
              </a:rPr>
              <a:t>补丁形式防御方案，安全准则不统一，难以被系统同时支持。</a:t>
            </a:r>
            <a:r>
              <a:rPr lang="zh-CN" b="1">
                <a:sym typeface="+mn-ea"/>
              </a:rPr>
              <a:t>指针保护、控制流检查、地址随机化、页表分离</a:t>
            </a:r>
            <a:endParaRPr b="1">
              <a:sym typeface="+mn-ea"/>
            </a:endParaRPr>
          </a:p>
          <a:p>
            <a:pPr marL="0" indent="0">
              <a:lnSpc>
                <a:spcPct val="130000"/>
              </a:lnSpc>
              <a:spcAft>
                <a:spcPts val="1000"/>
              </a:spcAft>
              <a:buNone/>
            </a:pPr>
            <a:r>
              <a:rPr>
                <a:sym typeface="+mn-ea"/>
              </a:rPr>
              <a:t>如Dangling Pointer Tagging和Red-zone Inserting缓解UAF和栈溢出等内存安全问题，CFI和DFI增强目标应用程序控制流/数据流的完整性缓解控制流/数据流劫持，ASLR和KASLR将程序和内核加载地址随机化增加攻击者定位漏洞难度，SMEP、SMAP和KPTI单向或双向隔绝用户态和内核态代码数据抵御针对内核的攻击。</a:t>
            </a:r>
            <a:endParaRPr>
              <a:sym typeface="+mn-ea"/>
            </a:endParaRPr>
          </a:p>
          <a:p>
            <a:pPr marL="0" indent="0">
              <a:lnSpc>
                <a:spcPct val="130000"/>
              </a:lnSpc>
              <a:spcAft>
                <a:spcPts val="1000"/>
              </a:spcAft>
              <a:buNone/>
            </a:pPr>
            <a:r>
              <a:rPr lang="zh-CN" b="1">
                <a:sym typeface="+mn-ea"/>
              </a:rPr>
              <a:t>另一种如</a:t>
            </a:r>
            <a:r>
              <a:rPr lang="en-US" altLang="zh-CN" b="1">
                <a:sym typeface="+mn-ea"/>
              </a:rPr>
              <a:t>LSM</a:t>
            </a:r>
            <a:r>
              <a:rPr lang="zh-CN" altLang="en-US" b="1">
                <a:sym typeface="+mn-ea"/>
              </a:rPr>
              <a:t>，</a:t>
            </a:r>
            <a:r>
              <a:rPr b="1">
                <a:solidFill>
                  <a:srgbClr val="FF0000"/>
                </a:solidFill>
                <a:effectLst/>
                <a:sym typeface="+mn-ea"/>
              </a:rPr>
              <a:t>深入分析系统，原生加固系统安全，兼容安全准则能力更强。</a:t>
            </a:r>
            <a:endParaRPr b="1">
              <a:sym typeface="+mn-ea"/>
            </a:endParaRPr>
          </a:p>
          <a:p>
            <a:pPr marL="0" indent="0">
              <a:lnSpc>
                <a:spcPct val="130000"/>
              </a:lnSpc>
              <a:spcAft>
                <a:spcPts val="1000"/>
              </a:spcAft>
              <a:buNone/>
            </a:pPr>
            <a:r>
              <a:rPr>
                <a:sym typeface="+mn-ea"/>
              </a:rPr>
              <a:t>如访问控制领域中，Matetic S等人对Linux系统的访问控制模型及关键访问控制点位深入分析，提出Linux Security Module[39]（缩写为LSM）访问控制框架，将安全准则与实施框架分离，高效兼容多种安全准则。SELinux[40]（Security-Enhanced Linux）基于LSM进行了具体实现。LSM使Linux同时支持了Domain and Type Enforcement和Linux capabilities等多种访问控制模型，启发了AppArmor、TOMOYO和YAMA等安全增强模块产生。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目前</a:t>
            </a:r>
            <a:r>
              <a:rPr>
                <a:sym typeface="+mn-ea"/>
              </a:rPr>
              <a:t>手工分析</a:t>
            </a:r>
            <a:r>
              <a:rPr lang="en-US" altLang="zh-CN">
                <a:sym typeface="+mn-ea"/>
              </a:rPr>
              <a:t>SGX</a:t>
            </a:r>
            <a:r>
              <a:rPr lang="zh-CN" altLang="en-US">
                <a:sym typeface="+mn-ea"/>
              </a:rPr>
              <a:t>软件栈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zh-CN">
                <a:sym typeface="+mn-ea"/>
              </a:rPr>
              <a:t>ECALL</a:t>
            </a:r>
            <a:r>
              <a:rPr>
                <a:sym typeface="+mn-ea"/>
              </a:rPr>
              <a:t>执行路径</a:t>
            </a:r>
            <a:r>
              <a:rPr lang="zh-CN">
                <a:sym typeface="+mn-ea"/>
              </a:rPr>
              <a:t>如图所示，红色是不可信部分，蓝色是可信部分</a:t>
            </a:r>
            <a:endParaRPr lang="zh-CN">
              <a:sym typeface="+mn-ea"/>
            </a:endParaRPr>
          </a:p>
          <a:p>
            <a:pPr marL="0" lv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>
                <a:sym typeface="+mn-ea"/>
              </a:rPr>
              <a:t>安全关键点</a:t>
            </a:r>
            <a:r>
              <a:rPr lang="zh-CN">
                <a:sym typeface="+mn-ea"/>
              </a:rPr>
              <a:t>如圆圈所示，我们可以在</a:t>
            </a:r>
            <a:r>
              <a:rPr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tRTS端审计检查安全事件</a:t>
            </a:r>
            <a:endParaRPr lang="zh-CN">
              <a:sym typeface="+mn-ea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zh-CN">
                <a:sym typeface="+mn-ea"/>
              </a:rPr>
              <a:t>OCALL</a:t>
            </a:r>
            <a:r>
              <a:rPr>
                <a:sym typeface="+mn-ea"/>
              </a:rPr>
              <a:t>执行路径</a:t>
            </a:r>
            <a:r>
              <a:rPr lang="zh-CN">
                <a:sym typeface="+mn-ea"/>
              </a:rPr>
              <a:t>如图所示，红色是不可信部分，蓝色是可信部分</a:t>
            </a:r>
            <a:endParaRPr>
              <a:sym typeface="+mn-ea"/>
            </a:endParaRPr>
          </a:p>
          <a:p>
            <a:pPr marL="0" lv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>
                <a:sym typeface="+mn-ea"/>
              </a:rPr>
              <a:t>安全关键点</a:t>
            </a:r>
            <a:r>
              <a:rPr lang="zh-CN">
                <a:sym typeface="+mn-ea"/>
              </a:rPr>
              <a:t>如圆圈所示，我们可以在</a:t>
            </a:r>
            <a:r>
              <a:rPr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tRTS端审计检查安全事件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2019</a:t>
            </a:r>
            <a:r>
              <a:rPr lang="zh-CN" altLang="en-US" dirty="0"/>
              <a:t>年全球云计算市场</a:t>
            </a:r>
            <a:r>
              <a:rPr lang="en-US" altLang="zh-CN" dirty="0">
                <a:sym typeface="+mn-ea"/>
              </a:rPr>
              <a:t>IaaS</a:t>
            </a:r>
            <a:r>
              <a:rPr lang="zh-CN" altLang="en-US" dirty="0"/>
              <a:t>份额达到</a:t>
            </a:r>
            <a:r>
              <a:rPr lang="en-US" altLang="zh-CN" dirty="0"/>
              <a:t>445</a:t>
            </a:r>
            <a:r>
              <a:rPr lang="zh-CN" altLang="en-US" dirty="0"/>
              <a:t>亿美元，即使通讯服务</a:t>
            </a:r>
            <a:r>
              <a:rPr lang="en-US" altLang="zh-CN" dirty="0"/>
              <a:t>facebook</a:t>
            </a:r>
            <a:r>
              <a:rPr lang="zh-CN" altLang="en-US" dirty="0"/>
              <a:t>、基因技术服务</a:t>
            </a:r>
            <a:r>
              <a:rPr lang="en-US" altLang="zh-CN" dirty="0"/>
              <a:t>23&amp;me</a:t>
            </a:r>
            <a:r>
              <a:rPr lang="zh-CN" altLang="en-US" dirty="0"/>
              <a:t>等</a:t>
            </a:r>
            <a:r>
              <a:rPr lang="zh-CN" altLang="en-US" dirty="0"/>
              <a:t>将服务程序部署到</a:t>
            </a:r>
            <a:r>
              <a:rPr lang="zh-CN" altLang="en-US" dirty="0"/>
              <a:t>云端。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lvl="0"/>
            <a:r>
              <a:rPr lang="en-US" b="1">
                <a:sym typeface="+mn-ea"/>
              </a:rPr>
              <a:t>Enclave</a:t>
            </a:r>
            <a:r>
              <a:rPr lang="zh-CN" altLang="en-US" b="1">
                <a:sym typeface="+mn-ea"/>
              </a:rPr>
              <a:t>内异常时会先触发</a:t>
            </a:r>
            <a:r>
              <a:rPr lang="en-US" altLang="zh-CN" b="1">
                <a:sym typeface="+mn-ea"/>
              </a:rPr>
              <a:t>SGX</a:t>
            </a:r>
            <a:r>
              <a:rPr lang="zh-CN" altLang="en-US" b="1">
                <a:sym typeface="+mn-ea"/>
              </a:rPr>
              <a:t>特有的</a:t>
            </a:r>
            <a:r>
              <a:rPr lang="en-US" altLang="zh-CN" b="1">
                <a:sym typeface="+mn-ea"/>
              </a:rPr>
              <a:t>AEX</a:t>
            </a:r>
            <a:r>
              <a:rPr lang="zh-CN" altLang="en-US" b="1">
                <a:sym typeface="+mn-ea"/>
              </a:rPr>
              <a:t>，在</a:t>
            </a:r>
            <a:r>
              <a:rPr lang="en-US" altLang="zh-CN" b="1">
                <a:sym typeface="+mn-ea"/>
              </a:rPr>
              <a:t>Enclave</a:t>
            </a:r>
            <a:r>
              <a:rPr lang="zh-CN" altLang="en-US" b="1">
                <a:sym typeface="+mn-ea"/>
              </a:rPr>
              <a:t>内保存上下文，并清理环境。</a:t>
            </a:r>
            <a:endParaRPr lang="zh-CN" altLang="en-US" b="1">
              <a:sym typeface="+mn-ea"/>
            </a:endParaRPr>
          </a:p>
          <a:p>
            <a:pPr lvl="0">
              <a:lnSpc>
                <a:spcPct val="100000"/>
              </a:lnSpc>
              <a:spcAft>
                <a:spcPts val="1000"/>
              </a:spcAft>
            </a:pPr>
            <a:r>
              <a:rPr lang="zh-CN" altLang="en-US" b="1">
                <a:sym typeface="+mn-ea"/>
              </a:rPr>
              <a:t>安全关键点入圈</a:t>
            </a:r>
            <a:r>
              <a:rPr lang="zh-CN" altLang="en-US" b="1">
                <a:sym typeface="+mn-ea"/>
              </a:rPr>
              <a:t>所示，可以在</a:t>
            </a:r>
            <a:r>
              <a:rPr lang="en-US" altLang="zh-CN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AEX</a:t>
            </a:r>
            <a:r>
              <a:rPr lang="zh-CN" altLang="en-US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、</a:t>
            </a:r>
            <a:r>
              <a:rPr lang="en-US" altLang="zh-CN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tRTS</a:t>
            </a:r>
            <a:r>
              <a:rPr lang="zh-CN" altLang="en-US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异常处理句柄</a:t>
            </a:r>
            <a:r>
              <a:rPr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处审计检查安全事件</a:t>
            </a:r>
            <a:endParaRPr lang="zh-CN" altLang="en-US" b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sym typeface="+mn-ea"/>
            </a:endParaRPr>
          </a:p>
          <a:p>
            <a:pPr lvl="0"/>
            <a:endParaRPr>
              <a:sym typeface="+mn-ea"/>
            </a:endParaRPr>
          </a:p>
          <a:p>
            <a:pPr lvl="0"/>
            <a:r>
              <a:rPr>
                <a:sym typeface="+mn-ea"/>
              </a:rPr>
              <a:t>Enclave异常处理流程与传统异常处理流程不同。非SGX应用中出现异常时，CPU立即让OS完成异常处理。而Enclave中出现异常时，CPU首先执行AEX将Enclave上下文保存到SSA，切换上下文退出Enclave，进入内核态执行内核态异常处理句柄。AEX中包含Enclave内到Enclave外的切换及Ring3到Ring0的切换。AEX保护Enclave信息在中断时不被泄露。</a:t>
            </a:r>
            <a:endParaRPr>
              <a:sym typeface="+mn-ea"/>
            </a:endParaRPr>
          </a:p>
          <a:p>
            <a:pPr lvl="0"/>
            <a:r>
              <a:rPr>
                <a:sym typeface="+mn-ea"/>
              </a:rPr>
              <a:t>“AEX离开Enclave”及“异常处理完成返回Enclave”是重要的安全关键点，但现有防御方案并未深入分析。对此在AEX触发处和tRTS异常处理句柄处审计检查寄存器、异常相关信息和AEX方向等。</a:t>
            </a:r>
            <a:endParaRPr>
              <a:sym typeface="+mn-ea"/>
            </a:endParaRPr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zh-CN">
                <a:sym typeface="+mn-ea"/>
              </a:rPr>
              <a:t>可信运行时提供的上层功能如</a:t>
            </a:r>
            <a:r>
              <a:rPr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密封文件</a:t>
            </a:r>
            <a:r>
              <a:rPr lang="zh-CN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、本地认证、安全信道建立，他们的安全关键点如圈所示，分别是</a:t>
            </a:r>
            <a:r>
              <a:rPr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进出Enclave及文件加解密</a:t>
            </a:r>
            <a:r>
              <a:rPr lang="zh-CN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、消息交换</a:t>
            </a:r>
            <a:r>
              <a:rPr lang="en-US" altLang="zh-CN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tRTS</a:t>
            </a:r>
            <a:r>
              <a:rPr lang="zh-CN" altLang="en-US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端、</a:t>
            </a:r>
            <a:r>
              <a:rPr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进出Enclave及</a:t>
            </a:r>
            <a:r>
              <a:rPr lang="zh-CN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数据</a:t>
            </a:r>
            <a:r>
              <a:rPr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解密</a:t>
            </a:r>
            <a:endParaRPr lang="zh-CN" altLang="en-US" b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sym typeface="+mn-ea"/>
            </a:endParaRPr>
          </a:p>
          <a:p>
            <a:pPr lvl="0">
              <a:lnSpc>
                <a:spcPct val="100000"/>
              </a:lnSpc>
            </a:pPr>
            <a:endParaRPr>
              <a:sym typeface="+mn-ea"/>
            </a:endParaRPr>
          </a:p>
          <a:p>
            <a:pPr lvl="0">
              <a:lnSpc>
                <a:spcPct val="100000"/>
              </a:lnSpc>
            </a:pPr>
            <a:r>
              <a:rPr>
                <a:sym typeface="+mn-ea"/>
              </a:rPr>
              <a:t>tRTS中受保护文件系统库向Enclave提供密封文件功能。文件密封机制中</a:t>
            </a:r>
            <a:r>
              <a:rPr>
                <a:sym typeface="+mn-ea"/>
              </a:rPr>
              <a:t>进出Enclave及加解密文件处是安全关键点</a:t>
            </a:r>
            <a:r>
              <a:rPr>
                <a:sym typeface="+mn-ea"/>
              </a:rPr>
              <a:t>，对此审计检查加密文件、明文文件、文件元数据和操作方向等</a:t>
            </a:r>
            <a:r>
              <a:rPr lang="en-US" altLang="zh-CN">
                <a:sym typeface="+mn-ea"/>
              </a:rPr>
              <a:t>,</a:t>
            </a:r>
            <a:r>
              <a:rPr>
                <a:sym typeface="+mn-ea"/>
              </a:rPr>
              <a:t>防范恶意密封文件等。</a:t>
            </a:r>
            <a:endParaRPr>
              <a:sym typeface="+mn-ea"/>
            </a:endParaRPr>
          </a:p>
          <a:p>
            <a:pPr lvl="0">
              <a:lnSpc>
                <a:spcPct val="100000"/>
              </a:lnSpc>
            </a:pPr>
            <a:r>
              <a:rPr>
                <a:sym typeface="+mn-ea"/>
              </a:rPr>
              <a:t>本地认证过程中，两个Enclave间通过uRTS不断交换信息，验证对方本地认证报告，完成Diffie-Hellman密钥交换。</a:t>
            </a:r>
            <a:endParaRPr>
              <a:sym typeface="+mn-ea"/>
            </a:endParaRPr>
          </a:p>
          <a:p>
            <a:pPr lvl="0">
              <a:lnSpc>
                <a:spcPct val="100000"/>
              </a:lnSpc>
            </a:pPr>
            <a:r>
              <a:rPr>
                <a:sym typeface="+mn-ea"/>
              </a:rPr>
              <a:t>安全信道建立过程中，两个Enclave间通过uRTS不断交换信息，完成Diffie-Hellman密钥交换，使用协商的密钥构建安全信道。</a:t>
            </a:r>
            <a:endParaRPr>
              <a:sym typeface="+mn-ea"/>
            </a:endParaRPr>
          </a:p>
          <a:p>
            <a:pPr lvl="0">
              <a:lnSpc>
                <a:spcPct val="100000"/>
              </a:lnSpc>
            </a:pPr>
            <a:r>
              <a:rPr>
                <a:sym typeface="+mn-ea"/>
              </a:rPr>
              <a:t>这些安全机制中进出Enclave及加解密数据等处是安全关键点，对此审计检查。</a:t>
            </a:r>
            <a:endParaRPr>
              <a:sym typeface="+mn-ea"/>
            </a:endParaRPr>
          </a:p>
          <a:p>
            <a:pPr lvl="0">
              <a:lnSpc>
                <a:spcPct val="100000"/>
              </a:lnSpc>
            </a:pP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>
                <a:sym typeface="+mn-ea"/>
              </a:rPr>
              <a:t>从</a:t>
            </a:r>
            <a:r>
              <a:rPr lang="en-US" altLang="zh-CN">
                <a:sym typeface="+mn-ea"/>
              </a:rPr>
              <a:t>SGX SDK</a:t>
            </a:r>
            <a:r>
              <a:rPr lang="zh-CN" altLang="en-US">
                <a:sym typeface="+mn-ea"/>
              </a:rPr>
              <a:t>分析出安全关键点后，可以对安全</a:t>
            </a:r>
            <a:r>
              <a:rPr lang="zh-CN" altLang="en-US">
                <a:sym typeface="+mn-ea"/>
              </a:rPr>
              <a:t>关键点</a:t>
            </a:r>
            <a:r>
              <a:rPr>
                <a:cs typeface="微软雅黑" panose="020B0503020204020204" pitchFamily="34" charset="-122"/>
                <a:sym typeface="Arial" panose="020B0604020202020204" pitchFamily="34" charset="0"/>
              </a:rPr>
              <a:t>安全事件审计检查</a:t>
            </a:r>
            <a:r>
              <a:rPr lang="zh-CN">
                <a:cs typeface="微软雅黑" panose="020B0503020204020204" pitchFamily="34" charset="-122"/>
                <a:sym typeface="Arial" panose="020B0604020202020204" pitchFamily="34" charset="0"/>
              </a:rPr>
              <a:t>，架构如图所示。</a:t>
            </a:r>
            <a:endParaRPr lang="zh-CN"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>
                <a:cs typeface="微软雅黑" panose="020B0503020204020204" pitchFamily="34" charset="-122"/>
                <a:sym typeface="Arial" panose="020B0604020202020204" pitchFamily="34" charset="0"/>
              </a:rPr>
              <a:t>我们可以审计安全事件存入全局日志。此外还可以依据策略检查安全事件。策略文件和符号表通过安全建立技术进行</a:t>
            </a:r>
            <a:r>
              <a:rPr lang="zh-CN">
                <a:cs typeface="微软雅黑" panose="020B0503020204020204" pitchFamily="34" charset="-122"/>
                <a:sym typeface="Arial" panose="020B0604020202020204" pitchFamily="34" charset="0"/>
              </a:rPr>
              <a:t>建立。</a:t>
            </a:r>
            <a:endParaRPr lang="zh-CN"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>
              <a:sym typeface="+mn-ea"/>
            </a:endParaRPr>
          </a:p>
          <a:p>
            <a:pPr>
              <a:lnSpc>
                <a:spcPct val="150000"/>
              </a:lnSpc>
            </a:pPr>
            <a:r>
              <a:rPr>
                <a:sym typeface="+mn-ea"/>
              </a:rPr>
              <a:t>设计安全事件检查功能，分析审计检查点获取的安全事件信息根据安全策略检测攻击。Enclave内从不可信环境（依靠安全建立等技术）可信读取策略文件及符号表。当代码执行到审计检查点时，审计检查点会记录安全事件信息到全局日志中，根据安全策略进行安全事件检查操作（能够查询全局日志实现联动检查），若符合策略，代码继续执行，若不符合策略，审计检查点发出警告或终止代码运行等。</a:t>
            </a:r>
            <a:endParaRPr>
              <a:sym typeface="+mn-ea"/>
            </a:endParaRPr>
          </a:p>
          <a:p>
            <a:pPr marL="0" lvl="0">
              <a:lnSpc>
                <a:spcPct val="150000"/>
              </a:lnSpc>
            </a:pPr>
            <a:r>
              <a:rPr b="1">
                <a:sym typeface="+mn-ea"/>
              </a:rPr>
              <a:t>针对全局日志，目前实现了两种存储方式：</a:t>
            </a:r>
            <a:endParaRPr b="1">
              <a:sym typeface="+mn-ea"/>
            </a:endParaRPr>
          </a:p>
          <a:p>
            <a:pPr marL="0" lvl="0">
              <a:lnSpc>
                <a:spcPct val="150000"/>
              </a:lnSpc>
            </a:pPr>
            <a:r>
              <a:rPr>
                <a:sym typeface="+mn-ea"/>
              </a:rPr>
              <a:t>Enclave内存方式：全局日志以数据结构形式存储在Enclave内存中。本文采用有限长度的双端队列数据结构，删除最久远的日志记录避免占用过大的Enclave内存，避免程序崩溃。由于EPC物理内存大小有限（如64M/128M/256M），使得每个Enclave实例的内存大小有限，当内存使用超出限制时会导致程序崩溃。</a:t>
            </a:r>
            <a:endParaRPr>
              <a:sym typeface="+mn-ea"/>
            </a:endParaRPr>
          </a:p>
          <a:p>
            <a:pPr marL="0" lvl="0">
              <a:lnSpc>
                <a:spcPct val="150000"/>
              </a:lnSpc>
            </a:pPr>
            <a:r>
              <a:rPr>
                <a:sym typeface="+mn-ea"/>
              </a:rPr>
              <a:t>密封文件方式：将日志以密封文件方式存储到外存。这能减少对Enclave内存的消耗，但由于密封文件能被攻击者恶意删除，使得全局日志的可用性无法得到保障。密封文件方式开销巨大（涉及加解密和OCALL等）使其在应用中导致程序执行时间过长。</a:t>
            </a:r>
            <a:endParaRPr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b="1">
                <a:sym typeface="+mn-ea"/>
              </a:rPr>
              <a:t>已有插桩方案包含三类。本文工作中缺乏先验模式，不适用。</a:t>
            </a:r>
            <a:endParaRPr b="1">
              <a:sym typeface="+mn-ea"/>
            </a:endParaRPr>
          </a:p>
          <a:p>
            <a:pPr>
              <a:lnSpc>
                <a:spcPct val="100000"/>
              </a:lnSpc>
            </a:pPr>
            <a:r>
              <a:rPr b="1">
                <a:sym typeface="+mn-ea"/>
              </a:rPr>
              <a:t>使用编译器插桩技术在Enclave代码插桩审计检查点。</a:t>
            </a:r>
            <a:r>
              <a:rPr>
                <a:sym typeface="+mn-ea"/>
              </a:rPr>
              <a:t>LLVM-Pass等编译器插桩技术适合插桩模式固定的场景，操作简单且自动化，但需要先验的插桩模式。本文旨在对关键执行路径插桩，没有</a:t>
            </a:r>
            <a:r>
              <a:rPr>
                <a:sym typeface="+mn-ea"/>
              </a:rPr>
              <a:t>先验的固定模式</a:t>
            </a:r>
            <a:r>
              <a:rPr>
                <a:sym typeface="+mn-ea"/>
              </a:rPr>
              <a:t>。Enclave代码不如tRTS能获取更多的安全事件信息。</a:t>
            </a:r>
            <a:endParaRPr>
              <a:sym typeface="+mn-ea"/>
            </a:endParaRPr>
          </a:p>
          <a:p>
            <a:pPr>
              <a:lnSpc>
                <a:spcPct val="100000"/>
              </a:lnSpc>
            </a:pPr>
            <a:r>
              <a:rPr b="1">
                <a:sym typeface="+mn-ea"/>
              </a:rPr>
              <a:t>中间层（Shield框架和沙箱）内嵌审计检查点。</a:t>
            </a:r>
            <a:r>
              <a:rPr>
                <a:sym typeface="+mn-ea"/>
              </a:rPr>
              <a:t>中间层丰富扩充了Enclave功能，但也引入大量TCB。中间层不如tRTS能获取更多安全事件信息。</a:t>
            </a:r>
            <a:endParaRPr>
              <a:sym typeface="+mn-ea"/>
            </a:endParaRPr>
          </a:p>
          <a:p>
            <a:pPr>
              <a:lnSpc>
                <a:spcPct val="100000"/>
              </a:lnSpc>
            </a:pPr>
            <a:r>
              <a:rPr b="1">
                <a:solidFill>
                  <a:srgbClr val="FF0000"/>
                </a:solidFill>
                <a:sym typeface="+mn-ea"/>
              </a:rPr>
              <a:t>SGX软件栈插桩</a:t>
            </a:r>
            <a:r>
              <a:rPr>
                <a:sym typeface="+mn-ea"/>
              </a:rPr>
              <a:t>。tRTS中能获取更丰富的安全事件信息，实施更丰富的安全策略，但SGX软件栈插桩方式要求深入理解SGX软件栈。</a:t>
            </a:r>
            <a:endParaRPr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越来越多程序、资产放到云上，云内容的安全性受到重视，资产拥有者</a:t>
            </a:r>
            <a:r>
              <a:rPr lang="zh-CN" altLang="en-US" dirty="0"/>
              <a:t>想防止攻击者窃取</a:t>
            </a:r>
            <a:r>
              <a:rPr lang="zh-CN" altLang="en-US" dirty="0"/>
              <a:t>云内容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>
                <a:sym typeface="+mn-ea"/>
              </a:rPr>
              <a:t>对SampleEnclave中的安全事件进行审计，安全事件信息包含接口类型、接口名称、接口索引和参数（实现中可以捕获参数，但由于参数数量各异，先用0值填充）等。</a:t>
            </a:r>
            <a:endParaRPr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>
                <a:sym typeface="+mn-ea"/>
              </a:rPr>
              <a:t>基于Switchless示例代码评估</a:t>
            </a:r>
            <a:r>
              <a:rPr lang="en-US" altLang="zh-CN">
                <a:sym typeface="+mn-ea"/>
              </a:rPr>
              <a:t>Enclave</a:t>
            </a:r>
            <a:r>
              <a:rPr>
                <a:sym typeface="+mn-ea"/>
              </a:rPr>
              <a:t>内存形式日志的SGX-SEF审计功能性能开销。</a:t>
            </a:r>
            <a:r>
              <a:rPr lang="en-US" altLang="zh-CN">
                <a:sym typeface="+mn-ea"/>
              </a:rPr>
              <a:t>S</a:t>
            </a:r>
            <a:r>
              <a:rPr>
                <a:sym typeface="+mn-ea"/>
              </a:rPr>
              <a:t>witchless示例代码所调函数空负载，旨在测量Switchless和Ordinary调用的固有开销。</a:t>
            </a:r>
            <a:endParaRPr>
              <a:sym typeface="+mn-ea"/>
            </a:endParaRPr>
          </a:p>
          <a:p>
            <a:pPr marL="0" lvl="1"/>
            <a:r>
              <a:rPr lang="en-US" altLang="zh-CN">
                <a:sym typeface="+mn-ea"/>
              </a:rPr>
              <a:t>当日志项数过大时，占用内存超出Enclave实例可用EPC大小，Enclave实例崩溃。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>
                <a:sym typeface="+mn-ea"/>
              </a:rPr>
              <a:t>基于</a:t>
            </a:r>
            <a:r>
              <a:rPr>
                <a:sym typeface="+mn-ea"/>
              </a:rPr>
              <a:t>SampleEnclave</a:t>
            </a:r>
            <a:r>
              <a:rPr>
                <a:sym typeface="+mn-ea"/>
              </a:rPr>
              <a:t>示例代码评估</a:t>
            </a:r>
            <a:r>
              <a:rPr lang="en-US" altLang="zh-CN">
                <a:sym typeface="+mn-ea"/>
              </a:rPr>
              <a:t>Enclave</a:t>
            </a:r>
            <a:r>
              <a:rPr>
                <a:sym typeface="+mn-ea"/>
              </a:rPr>
              <a:t>内存形式日志的</a:t>
            </a:r>
            <a:r>
              <a:rPr>
                <a:sym typeface="+mn-ea"/>
              </a:rPr>
              <a:t>SGX-SEF审计功能性能开销。SampleEnclave代码流程以Ordinary调用为主，调用函数并非空负载，该评估工作旨在评估审计功能在SGX实际应用中产生的性能开销。</a:t>
            </a:r>
            <a:endParaRPr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lvl="0"/>
            <a:r>
              <a:rPr>
                <a:sym typeface="+mn-ea"/>
              </a:rPr>
              <a:t>除Glamdring外尚无防御方案针对SGX调用排序攻击向量进行有效防御。Glamdring减少ECALL数量以避免调用排序攻击，该方法效果有限，因为有些ECALL函数无法被裁剪。</a:t>
            </a:r>
            <a:endParaRPr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>
                <a:sym typeface="+mn-ea"/>
              </a:rPr>
              <a:t>（核心已转储的原因是主线程调用ecall_free_obj1不符合安全策略被终止，线程1随主线程的终止而终止并发出核心已转储等信息。）</a:t>
            </a:r>
            <a:endParaRPr>
              <a:sym typeface="+mn-ea"/>
            </a:endParaRPr>
          </a:p>
          <a:p>
            <a:pPr lvl="0">
              <a:lnSpc>
                <a:spcPct val="100000"/>
              </a:lnSpc>
            </a:pPr>
            <a:r>
              <a:rPr>
                <a:sym typeface="+mn-ea"/>
              </a:rPr>
              <a:t>目前尚未发现其它针对</a:t>
            </a:r>
            <a:r>
              <a:rPr>
                <a:cs typeface="微软雅黑" panose="020B0503020204020204" pitchFamily="34" charset="-122"/>
                <a:sym typeface="Arial" panose="020B0604020202020204" pitchFamily="34" charset="0"/>
              </a:rPr>
              <a:t>并发调用</a:t>
            </a:r>
            <a:r>
              <a:rPr>
                <a:sym typeface="+mn-ea"/>
              </a:rPr>
              <a:t>攻击向量的防御方案。</a:t>
            </a:r>
            <a:endParaRPr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zh-CN">
                <a:sym typeface="+mn-ea"/>
              </a:rPr>
              <a:t>攻击者恶意在指针释放后、置</a:t>
            </a:r>
            <a:r>
              <a:rPr lang="en-US" altLang="zh-CN">
                <a:sym typeface="+mn-ea"/>
              </a:rPr>
              <a:t>NULL</a:t>
            </a:r>
            <a:r>
              <a:rPr lang="zh-CN" altLang="en-US">
                <a:sym typeface="+mn-ea"/>
              </a:rPr>
              <a:t>前</a:t>
            </a:r>
            <a:r>
              <a:rPr lang="zh-CN">
                <a:sym typeface="+mn-ea"/>
              </a:rPr>
              <a:t>中断代码运行，并形成</a:t>
            </a:r>
            <a:r>
              <a:rPr lang="en-US" altLang="zh-CN">
                <a:sym typeface="+mn-ea"/>
              </a:rPr>
              <a:t>UAF</a:t>
            </a:r>
            <a:endParaRPr>
              <a:sym typeface="+mn-ea"/>
            </a:endParaRPr>
          </a:p>
          <a:p>
            <a:pPr lvl="0">
              <a:lnSpc>
                <a:spcPct val="100000"/>
              </a:lnSpc>
            </a:pPr>
            <a:r>
              <a:rPr>
                <a:sym typeface="+mn-ea"/>
              </a:rPr>
              <a:t>但该策略过于简单，容易误报，需要进一步研究更合理的安全策略及策略匹配算法。</a:t>
            </a:r>
            <a:endParaRPr>
              <a:sym typeface="+mn-ea"/>
            </a:endParaRPr>
          </a:p>
          <a:p>
            <a:pPr lvl="0">
              <a:lnSpc>
                <a:spcPct val="100000"/>
              </a:lnSpc>
            </a:pPr>
            <a:r>
              <a:rPr>
                <a:sym typeface="+mn-ea"/>
              </a:rPr>
              <a:t>目前尚未发现其它针对SGX恶意线程调度攻击向量的防御方案。</a:t>
            </a:r>
            <a:endParaRPr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>
                <a:sym typeface="+mn-ea"/>
              </a:rPr>
              <a:t>（时钟中断间隔为五十多个CPU周期，接近一条二进制代码执行时长）</a:t>
            </a:r>
            <a:endParaRPr>
              <a:sym typeface="+mn-ea"/>
            </a:endParaRPr>
          </a:p>
          <a:p>
            <a:r>
              <a:rPr>
                <a:sym typeface="+mn-ea"/>
              </a:rPr>
              <a:t>由于攻击POC代码量较少，因此使用较小的阈值，实际应用中可以参考Varys[44]设置约5000次/秒的阈值来检测攻击。</a:t>
            </a:r>
            <a:endParaRPr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Intel SGX</a:t>
            </a:r>
            <a:r>
              <a:rPr lang="zh-CN" altLang="en-US" dirty="0"/>
              <a:t>能够一定程度保护远程计算安全。</a:t>
            </a:r>
            <a:r>
              <a:rPr lang="en-US" altLang="zh-CN" dirty="0"/>
              <a:t>SGX</a:t>
            </a:r>
            <a:r>
              <a:rPr lang="zh-CN" altLang="en-US" dirty="0"/>
              <a:t>提供了</a:t>
            </a:r>
            <a:r>
              <a:rPr lang="zh-CN" altLang="en-US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访问控制、密码学手段保护云上程序安全，安全机制可细分为</a:t>
            </a:r>
            <a:r>
              <a:rPr lang="zh-CN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安全内存的</a:t>
            </a:r>
            <a:r>
              <a:rPr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访问控制</a:t>
            </a:r>
            <a:r>
              <a:rPr lang="zh-CN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、安全内存的</a:t>
            </a:r>
            <a:r>
              <a:rPr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机密性保护</a:t>
            </a:r>
            <a:r>
              <a:rPr lang="zh-CN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、安全内存的</a:t>
            </a:r>
            <a:r>
              <a:rPr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完整性保护</a:t>
            </a:r>
            <a:r>
              <a:rPr lang="zh-CN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、安全内存的</a:t>
            </a:r>
            <a:r>
              <a:rPr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新鲜度保障</a:t>
            </a:r>
            <a:r>
              <a:rPr lang="zh-CN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、安全域的</a:t>
            </a:r>
            <a:r>
              <a:rPr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真实性保障</a:t>
            </a:r>
            <a:r>
              <a:rPr lang="zh-CN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、安全域</a:t>
            </a:r>
            <a:r>
              <a:rPr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实例</a:t>
            </a:r>
            <a:r>
              <a:rPr lang="zh-CN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的</a:t>
            </a:r>
            <a:r>
              <a:rPr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可信建立</a:t>
            </a:r>
            <a:endParaRPr lang="zh-CN" altLang="en-US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sym typeface="+mn-ea"/>
            </a:endParaRPr>
          </a:p>
          <a:p>
            <a:endParaRPr lang="zh-CN" altLang="en-US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sym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>
                <a:sym typeface="+mn-ea"/>
              </a:rPr>
              <a:t>SGX</a:t>
            </a:r>
            <a:r>
              <a:rPr dirty="0">
                <a:sym typeface="+mn-ea"/>
              </a:rPr>
              <a:t>编程模型</a:t>
            </a:r>
            <a:r>
              <a:rPr lang="zh-CN" dirty="0">
                <a:sym typeface="+mn-ea"/>
              </a:rPr>
              <a:t>中</a:t>
            </a:r>
            <a:r>
              <a:rPr>
                <a:sym typeface="+mn-ea"/>
              </a:rPr>
              <a:t>仅将用户态程序</a:t>
            </a:r>
            <a:r>
              <a:rPr lang="zh-CN">
                <a:sym typeface="+mn-ea"/>
              </a:rPr>
              <a:t>关键</a:t>
            </a:r>
            <a:r>
              <a:rPr>
                <a:sym typeface="+mn-ea"/>
              </a:rPr>
              <a:t>敏感内容放到</a:t>
            </a:r>
            <a:r>
              <a:rPr lang="zh-CN">
                <a:sym typeface="+mn-ea"/>
              </a:rPr>
              <a:t>可信域</a:t>
            </a:r>
            <a:r>
              <a:rPr>
                <a:sym typeface="+mn-ea"/>
              </a:rPr>
              <a:t>Enclave中</a:t>
            </a:r>
            <a:r>
              <a:rPr lang="zh-CN">
                <a:sym typeface="+mn-ea"/>
              </a:rPr>
              <a:t>，使用</a:t>
            </a:r>
            <a:r>
              <a:rPr lang="en-US" altLang="zh-CN">
                <a:sym typeface="+mn-ea"/>
              </a:rPr>
              <a:t>SGX</a:t>
            </a:r>
            <a:r>
              <a:rPr lang="zh-CN" altLang="en-US">
                <a:sym typeface="+mn-ea"/>
              </a:rPr>
              <a:t>安全机制进行保护，抵御</a:t>
            </a:r>
            <a:r>
              <a:rPr lang="en-US" altLang="zh-CN">
                <a:sym typeface="+mn-ea"/>
              </a:rPr>
              <a:t>Ring0</a:t>
            </a:r>
            <a:r>
              <a:rPr lang="zh-CN" altLang="en-US">
                <a:sym typeface="+mn-ea"/>
              </a:rPr>
              <a:t>攻击。其他留在不可信</a:t>
            </a:r>
            <a:r>
              <a:rPr lang="zh-CN" altLang="en-US">
                <a:sym typeface="+mn-ea"/>
              </a:rPr>
              <a:t>域。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pPr marL="0" indent="0">
              <a:buNone/>
            </a:pPr>
            <a:r>
              <a:rPr lang="zh-CN">
                <a:sym typeface="+mn-ea"/>
              </a:rPr>
              <a:t>红色是不可信环境，蓝色是可信环境。</a:t>
            </a:r>
            <a:r>
              <a:rPr lang="en-US" altLang="zh-CN">
                <a:sym typeface="+mn-ea"/>
              </a:rPr>
              <a:t>App</a:t>
            </a:r>
            <a:r>
              <a:rPr lang="zh-CN" altLang="en-US">
                <a:sym typeface="+mn-ea"/>
              </a:rPr>
              <a:t>不可信部分可以调用不可信运行时、</a:t>
            </a:r>
            <a:r>
              <a:rPr lang="en-US" altLang="zh-CN">
                <a:sym typeface="+mn-ea"/>
              </a:rPr>
              <a:t>SGX</a:t>
            </a:r>
            <a:r>
              <a:rPr lang="zh-CN" altLang="en-US">
                <a:sym typeface="+mn-ea"/>
              </a:rPr>
              <a:t>驱动，</a:t>
            </a:r>
            <a:r>
              <a:rPr lang="en-US" altLang="zh-CN">
                <a:sym typeface="+mn-ea"/>
              </a:rPr>
              <a:t>Enclave</a:t>
            </a:r>
            <a:r>
              <a:rPr lang="zh-CN" altLang="en-US">
                <a:sym typeface="+mn-ea"/>
              </a:rPr>
              <a:t>可以调用可信运行时</a:t>
            </a:r>
            <a:r>
              <a:rPr lang="en-US" altLang="zh-CN">
                <a:sym typeface="+mn-ea"/>
              </a:rPr>
              <a:t>tRTS</a:t>
            </a:r>
            <a:r>
              <a:rPr lang="zh-CN" altLang="en-US">
                <a:sym typeface="+mn-ea"/>
              </a:rPr>
              <a:t>，这是</a:t>
            </a:r>
            <a:r>
              <a:rPr lang="en-US" altLang="zh-CN">
                <a:sym typeface="+mn-ea"/>
              </a:rPr>
              <a:t>SDK</a:t>
            </a:r>
            <a:r>
              <a:rPr lang="zh-CN" altLang="en-US">
                <a:sym typeface="+mn-ea"/>
              </a:rPr>
              <a:t>的核心，也是本文的关注点。</a:t>
            </a:r>
            <a:r>
              <a:rPr lang="en-US" altLang="zh-CN">
                <a:sym typeface="+mn-ea"/>
              </a:rPr>
              <a:t>App</a:t>
            </a:r>
            <a:r>
              <a:rPr lang="zh-CN" altLang="en-US">
                <a:sym typeface="+mn-ea"/>
              </a:rPr>
              <a:t>不可信部分和</a:t>
            </a:r>
            <a:r>
              <a:rPr lang="en-US" altLang="zh-CN">
                <a:sym typeface="+mn-ea"/>
              </a:rPr>
              <a:t>Enclave</a:t>
            </a:r>
            <a:r>
              <a:rPr lang="zh-CN" altLang="en-US">
                <a:sym typeface="+mn-ea"/>
              </a:rPr>
              <a:t>分别通过</a:t>
            </a:r>
            <a:r>
              <a:rPr lang="en-US" altLang="zh-CN">
                <a:sym typeface="+mn-ea"/>
              </a:rPr>
              <a:t>uRTS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tRTS</a:t>
            </a:r>
            <a:r>
              <a:rPr lang="zh-CN" altLang="en-US">
                <a:sym typeface="+mn-ea"/>
              </a:rPr>
              <a:t>切换</a:t>
            </a:r>
            <a:r>
              <a:rPr lang="zh-CN" altLang="en-US">
                <a:sym typeface="+mn-ea"/>
              </a:rPr>
              <a:t>环境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lvl="0" algn="l"/>
            <a:r>
              <a:rPr lang="zh-CN" altLang="en-US" dirty="0"/>
              <a:t>但是</a:t>
            </a:r>
            <a:r>
              <a:rPr lang="en-US" altLang="zh-CN">
                <a:sym typeface="+mn-ea"/>
              </a:rPr>
              <a:t>Intel SGX</a:t>
            </a:r>
            <a:r>
              <a:rPr>
                <a:sym typeface="+mn-ea"/>
              </a:rPr>
              <a:t>安全能力有限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90.xml"/><Relationship Id="rId8" Type="http://schemas.openxmlformats.org/officeDocument/2006/relationships/tags" Target="../tags/tag89.xml"/><Relationship Id="rId7" Type="http://schemas.openxmlformats.org/officeDocument/2006/relationships/tags" Target="../tags/tag88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97.xml"/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103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048582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048583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84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585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9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70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71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48672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pitchFamily="2" charset="2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5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5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48656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104865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48596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286000" indent="0">
              <a:buNone/>
            </a:lvl6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4859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9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9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048589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048590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91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92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3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48674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48675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pitchFamily="2" charset="2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676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77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78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9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48680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048681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48682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1048683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48684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85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86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048661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62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63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7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88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89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0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1048691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1048692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48693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94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1048695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4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1048665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pitchFamily="2" charset="2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666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67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68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tags" Target="../tags/tag123.xml"/><Relationship Id="rId16" Type="http://schemas.openxmlformats.org/officeDocument/2006/relationships/tags" Target="../tags/tag122.xml"/><Relationship Id="rId15" Type="http://schemas.openxmlformats.org/officeDocument/2006/relationships/tags" Target="../tags/tag121.xml"/><Relationship Id="rId14" Type="http://schemas.openxmlformats.org/officeDocument/2006/relationships/tags" Target="../tags/tag120.xml"/><Relationship Id="rId13" Type="http://schemas.openxmlformats.org/officeDocument/2006/relationships/tags" Target="../tags/tag119.xml"/><Relationship Id="rId12" Type="http://schemas.openxmlformats.org/officeDocument/2006/relationships/tags" Target="../tags/tag118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tags" Target="../tags/tag1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0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1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65.xml"/><Relationship Id="rId8" Type="http://schemas.openxmlformats.org/officeDocument/2006/relationships/tags" Target="../tags/tag164.xml"/><Relationship Id="rId7" Type="http://schemas.openxmlformats.org/officeDocument/2006/relationships/tags" Target="../tags/tag163.xml"/><Relationship Id="rId6" Type="http://schemas.openxmlformats.org/officeDocument/2006/relationships/tags" Target="../tags/tag162.x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2.bin"/><Relationship Id="rId3" Type="http://schemas.openxmlformats.org/officeDocument/2006/relationships/image" Target="../media/image8.emf"/><Relationship Id="rId2" Type="http://schemas.openxmlformats.org/officeDocument/2006/relationships/oleObject" Target="../embeddings/oleObject1.bin"/><Relationship Id="rId16" Type="http://schemas.openxmlformats.org/officeDocument/2006/relationships/notesSlide" Target="../notesSlides/notesSlide10.xml"/><Relationship Id="rId15" Type="http://schemas.openxmlformats.org/officeDocument/2006/relationships/vmlDrawing" Target="../drawings/vmlDrawing1.v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167.xml"/><Relationship Id="rId12" Type="http://schemas.openxmlformats.org/officeDocument/2006/relationships/tags" Target="../tags/tag166.xml"/><Relationship Id="rId11" Type="http://schemas.openxmlformats.org/officeDocument/2006/relationships/image" Target="../media/image10.emf"/><Relationship Id="rId10" Type="http://schemas.openxmlformats.org/officeDocument/2006/relationships/oleObject" Target="../embeddings/oleObject3.bin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8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6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70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1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80.xml"/><Relationship Id="rId8" Type="http://schemas.openxmlformats.org/officeDocument/2006/relationships/tags" Target="../tags/tag179.xml"/><Relationship Id="rId7" Type="http://schemas.openxmlformats.org/officeDocument/2006/relationships/tags" Target="../tags/tag178.xml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4" Type="http://schemas.openxmlformats.org/officeDocument/2006/relationships/tags" Target="../tags/tag175.xml"/><Relationship Id="rId3" Type="http://schemas.openxmlformats.org/officeDocument/2006/relationships/tags" Target="../tags/tag174.xml"/><Relationship Id="rId2" Type="http://schemas.openxmlformats.org/officeDocument/2006/relationships/tags" Target="../tags/tag173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184.xml"/><Relationship Id="rId12" Type="http://schemas.openxmlformats.org/officeDocument/2006/relationships/tags" Target="../tags/tag183.xml"/><Relationship Id="rId11" Type="http://schemas.openxmlformats.org/officeDocument/2006/relationships/tags" Target="../tags/tag182.xml"/><Relationship Id="rId10" Type="http://schemas.openxmlformats.org/officeDocument/2006/relationships/tags" Target="../tags/tag181.xml"/><Relationship Id="rId1" Type="http://schemas.openxmlformats.org/officeDocument/2006/relationships/tags" Target="../tags/tag17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35.xml"/><Relationship Id="rId8" Type="http://schemas.openxmlformats.org/officeDocument/2006/relationships/tags" Target="../tags/tag134.xml"/><Relationship Id="rId7" Type="http://schemas.openxmlformats.org/officeDocument/2006/relationships/tags" Target="../tags/tag133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139.xml"/><Relationship Id="rId12" Type="http://schemas.openxmlformats.org/officeDocument/2006/relationships/tags" Target="../tags/tag138.xml"/><Relationship Id="rId11" Type="http://schemas.openxmlformats.org/officeDocument/2006/relationships/tags" Target="../tags/tag137.xml"/><Relationship Id="rId10" Type="http://schemas.openxmlformats.org/officeDocument/2006/relationships/tags" Target="../tags/tag136.xml"/><Relationship Id="rId1" Type="http://schemas.openxmlformats.org/officeDocument/2006/relationships/tags" Target="../tags/tag127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7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88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89.xml"/><Relationship Id="rId2" Type="http://schemas.openxmlformats.org/officeDocument/2006/relationships/image" Target="../media/image23.png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90.xml"/><Relationship Id="rId2" Type="http://schemas.openxmlformats.org/officeDocument/2006/relationships/image" Target="../media/image23.png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91.xml"/><Relationship Id="rId4" Type="http://schemas.openxmlformats.org/officeDocument/2006/relationships/image" Target="../media/image23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2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93.xml"/><Relationship Id="rId2" Type="http://schemas.openxmlformats.org/officeDocument/2006/relationships/image" Target="../media/image23.png"/><Relationship Id="rId1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4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5.xml"/><Relationship Id="rId1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7.xml"/><Relationship Id="rId1" Type="http://schemas.openxmlformats.org/officeDocument/2006/relationships/tags" Target="../tags/tag196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1.xml"/><Relationship Id="rId2" Type="http://schemas.openxmlformats.org/officeDocument/2006/relationships/image" Target="../media/image1.png"/><Relationship Id="rId1" Type="http://schemas.openxmlformats.org/officeDocument/2006/relationships/tags" Target="../tags/tag140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8.xml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0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1.xml"/><Relationship Id="rId1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3.xml"/><Relationship Id="rId1" Type="http://schemas.openxmlformats.org/officeDocument/2006/relationships/tags" Target="../tags/tag202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5.xml"/><Relationship Id="rId1" Type="http://schemas.openxmlformats.org/officeDocument/2006/relationships/tags" Target="../tags/tag204.xml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tags" Target="../tags/tag209.xml"/><Relationship Id="rId8" Type="http://schemas.openxmlformats.org/officeDocument/2006/relationships/image" Target="../media/image37.png"/><Relationship Id="rId7" Type="http://schemas.openxmlformats.org/officeDocument/2006/relationships/tags" Target="../tags/tag208.xml"/><Relationship Id="rId6" Type="http://schemas.openxmlformats.org/officeDocument/2006/relationships/image" Target="../media/image36.png"/><Relationship Id="rId5" Type="http://schemas.openxmlformats.org/officeDocument/2006/relationships/tags" Target="../tags/tag207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4" Type="http://schemas.openxmlformats.org/officeDocument/2006/relationships/notesSlide" Target="../notesSlides/notesSlide33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210.xml"/><Relationship Id="rId11" Type="http://schemas.openxmlformats.org/officeDocument/2006/relationships/image" Target="../media/image39.png"/><Relationship Id="rId10" Type="http://schemas.openxmlformats.org/officeDocument/2006/relationships/image" Target="../media/image38.png"/><Relationship Id="rId1" Type="http://schemas.openxmlformats.org/officeDocument/2006/relationships/tags" Target="../tags/tag206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211.xml"/><Relationship Id="rId7" Type="http://schemas.openxmlformats.org/officeDocument/2006/relationships/image" Target="../media/image46.png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0" Type="http://schemas.openxmlformats.org/officeDocument/2006/relationships/notesSlide" Target="../notesSlides/notesSlide34.xml"/><Relationship Id="rId1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12.xml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3.xml"/><Relationship Id="rId1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2.xml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tags" Target="../tags/tag222.xml"/><Relationship Id="rId8" Type="http://schemas.openxmlformats.org/officeDocument/2006/relationships/tags" Target="../tags/tag221.xml"/><Relationship Id="rId7" Type="http://schemas.openxmlformats.org/officeDocument/2006/relationships/tags" Target="../tags/tag220.xml"/><Relationship Id="rId6" Type="http://schemas.openxmlformats.org/officeDocument/2006/relationships/tags" Target="../tags/tag219.xml"/><Relationship Id="rId5" Type="http://schemas.openxmlformats.org/officeDocument/2006/relationships/tags" Target="../tags/tag218.xml"/><Relationship Id="rId4" Type="http://schemas.openxmlformats.org/officeDocument/2006/relationships/tags" Target="../tags/tag217.xml"/><Relationship Id="rId3" Type="http://schemas.openxmlformats.org/officeDocument/2006/relationships/tags" Target="../tags/tag216.xml"/><Relationship Id="rId2" Type="http://schemas.openxmlformats.org/officeDocument/2006/relationships/tags" Target="../tags/tag215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226.xml"/><Relationship Id="rId12" Type="http://schemas.openxmlformats.org/officeDocument/2006/relationships/tags" Target="../tags/tag225.xml"/><Relationship Id="rId11" Type="http://schemas.openxmlformats.org/officeDocument/2006/relationships/tags" Target="../tags/tag224.xml"/><Relationship Id="rId10" Type="http://schemas.openxmlformats.org/officeDocument/2006/relationships/tags" Target="../tags/tag223.xml"/><Relationship Id="rId1" Type="http://schemas.openxmlformats.org/officeDocument/2006/relationships/tags" Target="../tags/tag2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2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tags" Target="../tags/tag150.xml"/><Relationship Id="rId7" Type="http://schemas.openxmlformats.org/officeDocument/2006/relationships/tags" Target="../tags/tag149.xml"/><Relationship Id="rId6" Type="http://schemas.openxmlformats.org/officeDocument/2006/relationships/tags" Target="../tags/tag148.xml"/><Relationship Id="rId5" Type="http://schemas.openxmlformats.org/officeDocument/2006/relationships/tags" Target="../tags/tag147.xml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155.xml"/><Relationship Id="rId12" Type="http://schemas.openxmlformats.org/officeDocument/2006/relationships/tags" Target="../tags/tag154.xml"/><Relationship Id="rId11" Type="http://schemas.openxmlformats.org/officeDocument/2006/relationships/tags" Target="../tags/tag153.xml"/><Relationship Id="rId10" Type="http://schemas.openxmlformats.org/officeDocument/2006/relationships/tags" Target="../tags/tag152.xml"/><Relationship Id="rId1" Type="http://schemas.openxmlformats.org/officeDocument/2006/relationships/tags" Target="../tags/tag14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7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8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9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t>针对Intel SGX SDK的</a:t>
            </a:r>
            <a:br/>
            <a:r>
              <a:t>安全增强框架技术研究与实现</a:t>
            </a:r>
          </a:p>
        </p:txBody>
      </p:sp>
      <p:sp>
        <p:nvSpPr>
          <p:cNvPr id="1048587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4050665" y="3560445"/>
            <a:ext cx="4090670" cy="2335530"/>
          </a:xfrm>
        </p:spPr>
        <p:txBody>
          <a:bodyPr>
            <a:noAutofit/>
          </a:bodyPr>
          <a:lstStyle/>
          <a:p>
            <a:pPr algn="l"/>
            <a:r>
              <a:rPr lang="en-US" altLang="zh-CN" sz="1800">
                <a:sym typeface="+mn-ea"/>
              </a:rPr>
              <a:t>      </a:t>
            </a:r>
            <a:r>
              <a:rPr lang="zh-CN" altLang="en-US" sz="1800">
                <a:sym typeface="+mn-ea"/>
              </a:rPr>
              <a:t>学生：陈力恒</a:t>
            </a:r>
            <a:endParaRPr lang="zh-CN" altLang="en-US" sz="1800"/>
          </a:p>
          <a:p>
            <a:pPr algn="l"/>
            <a:r>
              <a:rPr lang="zh-CN" altLang="en-US" sz="1800">
                <a:sym typeface="+mn-ea"/>
              </a:rPr>
              <a:t>指导教师：马恒太</a:t>
            </a:r>
            <a:r>
              <a:rPr lang="en-US" altLang="zh-CN" sz="1800">
                <a:sym typeface="+mn-ea"/>
              </a:rPr>
              <a:t> </a:t>
            </a:r>
            <a:r>
              <a:rPr lang="zh-CN" altLang="en-US" sz="1800">
                <a:sym typeface="+mn-ea"/>
              </a:rPr>
              <a:t>副研究员</a:t>
            </a:r>
            <a:endParaRPr lang="zh-CN" altLang="en-US" sz="1800">
              <a:sym typeface="+mn-ea"/>
            </a:endParaRPr>
          </a:p>
          <a:p>
            <a:pPr algn="l"/>
            <a:r>
              <a:rPr lang="zh-CN" altLang="en-US" sz="1800">
                <a:sym typeface="+mn-ea"/>
              </a:rPr>
              <a:t>学位类别：工学硕士</a:t>
            </a:r>
            <a:endParaRPr lang="zh-CN" altLang="en-US" sz="1800">
              <a:sym typeface="+mn-ea"/>
            </a:endParaRPr>
          </a:p>
          <a:p>
            <a:pPr algn="l"/>
            <a:r>
              <a:rPr lang="zh-CN" altLang="en-US" sz="1800">
                <a:sym typeface="+mn-ea"/>
              </a:rPr>
              <a:t>学科专业：计算机软件与理论</a:t>
            </a:r>
            <a:endParaRPr lang="zh-CN" altLang="en-US" sz="1800"/>
          </a:p>
          <a:p>
            <a:pPr algn="l"/>
            <a:r>
              <a:rPr lang="zh-CN" altLang="en-US" sz="1800"/>
              <a:t>培养单位：中国科学院软件研究所</a:t>
            </a:r>
            <a:endParaRPr lang="zh-CN" altLang="en-US" sz="1800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rgbClr val="FF0000"/>
                </a:solidFill>
                <a:sym typeface="+mn-ea"/>
              </a:rPr>
              <a:t>Intel SGX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足够安全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吗？</a:t>
            </a: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Intel SGX</a:t>
            </a:r>
            <a:r>
              <a:rPr>
                <a:sym typeface="+mn-ea"/>
              </a:rPr>
              <a:t>安全能力</a:t>
            </a:r>
            <a:r>
              <a:rPr>
                <a:sym typeface="+mn-ea"/>
              </a:rPr>
              <a:t>有限</a:t>
            </a:r>
            <a:endParaRPr>
              <a:sym typeface="+mn-ea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8330" y="1318260"/>
            <a:ext cx="7291705" cy="45205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755255" y="2338705"/>
            <a:ext cx="4437380" cy="30460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lvl="0" algn="l"/>
            <a:r>
              <a:rPr sz="2400" b="1">
                <a:solidFill>
                  <a:srgbClr val="FF0000"/>
                </a:solidFill>
                <a:effectLst/>
                <a:sym typeface="+mn-ea"/>
              </a:rPr>
              <a:t>安全问题</a:t>
            </a:r>
            <a:r>
              <a:rPr lang="zh-CN" sz="2400" b="1">
                <a:solidFill>
                  <a:srgbClr val="FF0000"/>
                </a:solidFill>
                <a:effectLst/>
                <a:sym typeface="+mn-ea"/>
              </a:rPr>
              <a:t>：</a:t>
            </a:r>
            <a:r>
              <a:rPr sz="24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Enclave开发</a:t>
            </a:r>
            <a:r>
              <a:rPr lang="zh-CN" sz="24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中的安全问题、</a:t>
            </a:r>
            <a:r>
              <a:rPr sz="24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SGX设计缺陷</a:t>
            </a:r>
            <a:r>
              <a:rPr lang="en-US" sz="24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……</a:t>
            </a:r>
            <a:endParaRPr sz="2400" b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sym typeface="+mn-ea"/>
            </a:endParaRPr>
          </a:p>
          <a:p>
            <a:pPr lvl="0" algn="l"/>
            <a:endParaRPr sz="2400" b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sym typeface="+mn-ea"/>
            </a:endParaRPr>
          </a:p>
          <a:p>
            <a:pPr lvl="0" algn="l"/>
            <a:r>
              <a:rPr sz="2400" b="1">
                <a:solidFill>
                  <a:srgbClr val="FF0000"/>
                </a:solidFill>
                <a:effectLst/>
                <a:sym typeface="+mn-ea"/>
              </a:rPr>
              <a:t>攻击向量</a:t>
            </a:r>
            <a:r>
              <a:rPr lang="zh-CN" sz="2400" b="1">
                <a:solidFill>
                  <a:srgbClr val="FF0000"/>
                </a:solidFill>
                <a:effectLst/>
                <a:sym typeface="+mn-ea"/>
              </a:rPr>
              <a:t>：</a:t>
            </a:r>
            <a:r>
              <a:rPr sz="24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缓存侧信道</a:t>
            </a:r>
            <a:r>
              <a:rPr lang="zh-CN" sz="24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、</a:t>
            </a:r>
            <a:r>
              <a:rPr sz="24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调用排序攻击</a:t>
            </a:r>
            <a:r>
              <a:rPr lang="en-US" sz="24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……</a:t>
            </a:r>
            <a:endParaRPr sz="2400" b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sym typeface="+mn-ea"/>
            </a:endParaRPr>
          </a:p>
          <a:p>
            <a:pPr lvl="0" algn="l"/>
            <a:endParaRPr sz="2400" b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sym typeface="+mn-ea"/>
            </a:endParaRPr>
          </a:p>
          <a:p>
            <a:pPr lvl="0" algn="l"/>
            <a:r>
              <a:rPr sz="2400" b="1">
                <a:solidFill>
                  <a:srgbClr val="FF0000"/>
                </a:solidFill>
                <a:effectLst/>
                <a:sym typeface="+mn-ea"/>
              </a:rPr>
              <a:t>攻击</a:t>
            </a:r>
            <a:r>
              <a:rPr lang="zh-CN" sz="2400" b="1">
                <a:solidFill>
                  <a:srgbClr val="FF0000"/>
                </a:solidFill>
                <a:effectLst/>
                <a:sym typeface="+mn-ea"/>
              </a:rPr>
              <a:t>面：</a:t>
            </a:r>
            <a:r>
              <a:rPr sz="24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Enclave接口</a:t>
            </a:r>
            <a:r>
              <a:rPr lang="zh-CN" altLang="en-US" sz="24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、</a:t>
            </a:r>
            <a:r>
              <a:rPr lang="en-US" altLang="zh-CN" sz="24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Enclave</a:t>
            </a:r>
            <a:r>
              <a:rPr sz="24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内外共享资源</a:t>
            </a:r>
            <a:r>
              <a:rPr lang="en-US" sz="24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……</a:t>
            </a:r>
            <a:endParaRPr lang="en-US" sz="2400" b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6274435"/>
            <a:ext cx="121926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800">
                <a:sym typeface="+mn-ea"/>
              </a:rPr>
              <a:t>[11]Kim T. Security Issues on Intel SGX. ACM CCS 2017. https://www.youtube.com/watch?v=0TXR2JNsFBk&amp;t=4s</a:t>
            </a:r>
            <a:endParaRPr lang="zh-CN" altLang="en-US" sz="800"/>
          </a:p>
          <a:p>
            <a:r>
              <a:rPr lang="zh-CN" altLang="en-US" sz="800">
                <a:sym typeface="+mn-ea"/>
              </a:rPr>
              <a:t>[15]Khandaker M R, Cheng Y, Wang Z, et al. COIN Attacks: On Insecurity of Enclave Untrusted Interfaces in SGX[C]//Proceedings of the Twenty-Fifth International Conference on Architectural Support for Programming Languages and Operating Systems. 2020: 971-985.</a:t>
            </a:r>
            <a:endParaRPr lang="zh-CN" altLang="en-US" sz="800">
              <a:sym typeface="+mn-ea"/>
            </a:endParaRPr>
          </a:p>
          <a:p>
            <a:r>
              <a:rPr lang="zh-CN" altLang="en-US" sz="800">
                <a:sym typeface="+mn-ea"/>
              </a:rPr>
              <a:t>[17]Van Bulck J, Minkin M, Weisse O, et al. Foreshadow: Extracting the keys to the intel {SGX} kingdom with transient out-of-order execution[C]//27th {USENIX} Security Symposium ({USENIX} Security 18). 2018: 991–1008.</a:t>
            </a:r>
            <a:endParaRPr lang="zh-CN" altLang="en-US" sz="800"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5585" y="367030"/>
            <a:ext cx="1961515" cy="97218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>
                <a:sym typeface="+mn-ea"/>
              </a:rPr>
              <a:t>SGX</a:t>
            </a:r>
            <a:br>
              <a:rPr lang="en-US" altLang="zh-CN">
                <a:sym typeface="+mn-ea"/>
              </a:rPr>
            </a:br>
            <a:r>
              <a:rPr>
                <a:sym typeface="+mn-ea"/>
              </a:rPr>
              <a:t>攻击现状</a:t>
            </a:r>
            <a:endParaRPr>
              <a:sym typeface="+mn-ea"/>
            </a:endParaRPr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24380" y="2942590"/>
            <a:ext cx="7081520" cy="38696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文本框 7"/>
          <p:cNvSpPr txBox="1"/>
          <p:nvPr/>
        </p:nvSpPr>
        <p:spPr>
          <a:xfrm>
            <a:off x="6370955" y="4022090"/>
            <a:ext cx="2424430" cy="92202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rgbClr val="FF0000"/>
                </a:solidFill>
                <a:effectLst/>
              </a:rPr>
              <a:t>安全问题：</a:t>
            </a:r>
            <a:endParaRPr lang="zh-CN" altLang="en-US" b="1">
              <a:solidFill>
                <a:srgbClr val="FF0000"/>
              </a:solidFill>
              <a:effectLst/>
            </a:endParaRPr>
          </a:p>
          <a:p>
            <a:r>
              <a:rPr lang="zh-CN" altLang="en-US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Enclave开发中的安全问题、SGX设计缺陷</a:t>
            </a:r>
            <a:endParaRPr lang="zh-CN" altLang="en-US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graphicFrame>
        <p:nvGraphicFramePr>
          <p:cNvPr id="12" name="对象 11"/>
          <p:cNvGraphicFramePr/>
          <p:nvPr/>
        </p:nvGraphicFramePr>
        <p:xfrm>
          <a:off x="8445500" y="3558540"/>
          <a:ext cx="1638935" cy="1680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2" imgW="1320165" imgH="1345565" progId="Visio.Drawing.15">
                  <p:embed/>
                </p:oleObj>
              </mc:Choice>
              <mc:Fallback>
                <p:oleObj name="" r:id="rId2" imgW="1320165" imgH="1345565" progId="Visio.Drawing.15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445500" y="3558540"/>
                        <a:ext cx="1638935" cy="1680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/>
          <p:nvPr/>
        </p:nvGraphicFramePr>
        <p:xfrm>
          <a:off x="9105900" y="2526030"/>
          <a:ext cx="1986915" cy="382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4" imgW="1674495" imgH="2788285" progId="Visio.Drawing.15">
                  <p:embed/>
                </p:oleObj>
              </mc:Choice>
              <mc:Fallback>
                <p:oleObj name="" r:id="rId4" imgW="1674495" imgH="2788285" progId="Visio.Drawing.15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05900" y="2526030"/>
                        <a:ext cx="1986915" cy="3822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表格 15"/>
          <p:cNvGraphicFramePr/>
          <p:nvPr>
            <p:custDataLst>
              <p:tags r:id="rId6"/>
            </p:custDataLst>
          </p:nvPr>
        </p:nvGraphicFramePr>
        <p:xfrm>
          <a:off x="2405380" y="0"/>
          <a:ext cx="9786620" cy="17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33010"/>
                <a:gridCol w="4753610"/>
              </a:tblGrid>
              <a:tr h="2438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FF0000"/>
                          </a:solidFill>
                        </a:rPr>
                        <a:t>攻击向量（安全问题</a:t>
                      </a:r>
                      <a:r>
                        <a:rPr lang="zh-CN" altLang="en-US" sz="1600" b="1">
                          <a:solidFill>
                            <a:srgbClr val="FF0000"/>
                          </a:solidFill>
                        </a:rPr>
                        <a:t>）</a:t>
                      </a:r>
                      <a:endParaRPr lang="zh-CN" altLang="en-US" sz="1600" b="1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FF0000"/>
                          </a:solidFill>
                        </a:rPr>
                        <a:t>“Enclave接口”攻击</a:t>
                      </a:r>
                      <a:r>
                        <a:rPr lang="zh-CN" altLang="en-US" sz="1600" b="1">
                          <a:solidFill>
                            <a:srgbClr val="FF0000"/>
                          </a:solidFill>
                        </a:rPr>
                        <a:t>面</a:t>
                      </a:r>
                      <a:endParaRPr lang="zh-CN" altLang="en-US" sz="1600" b="1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8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1"/>
                        <a:t>并发调用（Enclave开发中的安全问题）</a:t>
                      </a:r>
                      <a:endParaRPr lang="en-US" altLang="en-US" sz="1600" b="1"/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/>
                        <a:t>COIN Attacks</a:t>
                      </a:r>
                      <a:endParaRPr lang="en-US" altLang="en-US" sz="1400">
                        <a:ea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8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1"/>
                        <a:t>调用排序（Enclave开发中的安全问题）</a:t>
                      </a:r>
                      <a:endParaRPr lang="en-US" altLang="en-US" sz="1600" b="1"/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/>
                        <a:t>COIN Attacks</a:t>
                      </a:r>
                      <a:endParaRPr lang="en-US" altLang="en-US" sz="1400">
                        <a:ea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8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/>
                        <a:t>恶意篡改输入（Enclave开发中的安全问题）</a:t>
                      </a:r>
                      <a:endParaRPr lang="en-US" altLang="en-US" sz="1600"/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/>
                        <a:t>Iago attacks、A Tale of Two Worlds、COIN Attacks</a:t>
                      </a:r>
                      <a:endParaRPr lang="en-US" altLang="en-US" sz="1400">
                        <a:ea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8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/>
                        <a:t>嵌套调用（Enclave开发中的安全问题）</a:t>
                      </a:r>
                      <a:endParaRPr lang="en-US" altLang="en-US" sz="1600"/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/>
                        <a:t>COIN Attacks</a:t>
                      </a:r>
                      <a:endParaRPr lang="en-US" altLang="en-US" sz="1400">
                        <a:ea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8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/>
                        <a:t>EDL中未初始化填充数据（Enclave开发中的安全问题）</a:t>
                      </a:r>
                      <a:endParaRPr lang="en-US" altLang="en-US" sz="1600"/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/>
                        <a:t>Leaking Uninitialized Secure Enclave Memory via Structure Padding</a:t>
                      </a:r>
                      <a:endParaRPr lang="en-US" altLang="en-US" sz="1200">
                        <a:ea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8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/>
                        <a:t>接口侧信道（</a:t>
                      </a:r>
                      <a:r>
                        <a:rPr lang="en-US" sz="1600">
                          <a:sym typeface="+mn-ea"/>
                        </a:rPr>
                        <a:t>SGX设计存在安全缺陷</a:t>
                      </a:r>
                      <a:r>
                        <a:rPr lang="en-US" sz="1600"/>
                        <a:t>）</a:t>
                      </a:r>
                      <a:endParaRPr lang="en-US" altLang="en-US" sz="1600"/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/>
                        <a:t>Interface-based side channel attack against intel SGX</a:t>
                      </a:r>
                      <a:endParaRPr lang="en-US" altLang="en-US" sz="1400">
                        <a:ea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7" name="表格 16"/>
          <p:cNvGraphicFramePr/>
          <p:nvPr>
            <p:custDataLst>
              <p:tags r:id="rId7"/>
            </p:custDataLst>
          </p:nvPr>
        </p:nvGraphicFramePr>
        <p:xfrm>
          <a:off x="2873375" y="0"/>
          <a:ext cx="9318625" cy="975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64175"/>
                <a:gridCol w="3854450"/>
              </a:tblGrid>
              <a:tr h="2438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FF0000"/>
                          </a:solidFill>
                        </a:rPr>
                        <a:t>攻击向量（安全问题）</a:t>
                      </a:r>
                      <a:endParaRPr lang="en-US" altLang="en-US" sz="1600" b="1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FF0000"/>
                          </a:solidFill>
                        </a:rPr>
                        <a:t>“微架构共享资源”攻击</a:t>
                      </a:r>
                      <a:r>
                        <a:rPr lang="zh-CN" altLang="en-US" sz="1600" b="1">
                          <a:solidFill>
                            <a:srgbClr val="FF0000"/>
                          </a:solidFill>
                          <a:sym typeface="+mn-ea"/>
                        </a:rPr>
                        <a:t>面</a:t>
                      </a:r>
                      <a:endParaRPr lang="en-US" altLang="en-US" sz="1600" b="1">
                        <a:solidFill>
                          <a:srgbClr val="FF0000"/>
                        </a:solidFill>
                        <a:ea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8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/>
                        <a:t>缓存侧信道（SGX设计存在安全缺陷）</a:t>
                      </a:r>
                      <a:endParaRPr lang="en-US" altLang="en-US" sz="1600"/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/>
                        <a:t>Foreshadow、SgxPectre、SGX-PTE</a:t>
                      </a:r>
                      <a:endParaRPr lang="en-US" altLang="en-US" sz="1400">
                        <a:ea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8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/>
                        <a:t>分支预测器侧信道和影子分支攻击（SGX设计存在安全缺陷）</a:t>
                      </a:r>
                      <a:endParaRPr lang="en-US" altLang="en-US" sz="1600"/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/>
                        <a:t>SgxPectre、Branch Shadowing</a:t>
                      </a:r>
                      <a:endParaRPr lang="en-US" altLang="en-US" sz="1400">
                        <a:ea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8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/>
                        <a:t>LFB侧信道（SGX设计存在安全缺陷）</a:t>
                      </a:r>
                      <a:endParaRPr lang="en-US" altLang="en-US" sz="1600"/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/>
                        <a:t>RIDL</a:t>
                      </a:r>
                      <a:endParaRPr lang="en-US" altLang="en-US" sz="1400">
                        <a:ea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8" name="表格 17"/>
          <p:cNvGraphicFramePr/>
          <p:nvPr>
            <p:custDataLst>
              <p:tags r:id="rId8"/>
            </p:custDataLst>
          </p:nvPr>
        </p:nvGraphicFramePr>
        <p:xfrm>
          <a:off x="2885440" y="971550"/>
          <a:ext cx="930656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63540"/>
                <a:gridCol w="3843020"/>
              </a:tblGrid>
              <a:tr h="2743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FF0000"/>
                          </a:solidFill>
                        </a:rPr>
                        <a:t>攻击向量（安全问题）</a:t>
                      </a:r>
                      <a:endParaRPr lang="en-US" altLang="en-US" sz="1600" b="1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FF0000"/>
                          </a:solidFill>
                        </a:rPr>
                        <a:t>“部分功能依赖内核”攻击</a:t>
                      </a:r>
                      <a:r>
                        <a:rPr lang="zh-CN" altLang="en-US" sz="1600" b="1">
                          <a:solidFill>
                            <a:srgbClr val="FF0000"/>
                          </a:solidFill>
                          <a:sym typeface="+mn-ea"/>
                        </a:rPr>
                        <a:t>面</a:t>
                      </a:r>
                      <a:endParaRPr lang="en-US" altLang="en-US" sz="1600" b="1">
                        <a:solidFill>
                          <a:srgbClr val="FF0000"/>
                        </a:solidFill>
                        <a:ea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/>
                        <a:t>页表攻击（SGX设计存在安全缺陷）</a:t>
                      </a:r>
                      <a:endParaRPr lang="en-US" altLang="en-US" sz="1600"/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/>
                        <a:t>Controlled-channel attacks、SGX-PTE</a:t>
                      </a:r>
                      <a:endParaRPr lang="en-US" altLang="en-US" sz="1400">
                        <a:ea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1"/>
                        <a:t>恶意线程调度（SGX设计存在安全缺陷）</a:t>
                      </a:r>
                      <a:endParaRPr lang="en-US" altLang="en-US" sz="1600" b="1"/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/>
                        <a:t>AsyncShock、Game of Threads</a:t>
                      </a:r>
                      <a:endParaRPr lang="en-US" altLang="en-US" sz="1400">
                        <a:ea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9" name="表格 18"/>
          <p:cNvGraphicFramePr/>
          <p:nvPr>
            <p:custDataLst>
              <p:tags r:id="rId9"/>
            </p:custDataLst>
          </p:nvPr>
        </p:nvGraphicFramePr>
        <p:xfrm>
          <a:off x="2889885" y="1790700"/>
          <a:ext cx="9302115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65445"/>
                <a:gridCol w="3836670"/>
              </a:tblGrid>
              <a:tr h="2743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FF0000"/>
                          </a:solidFill>
                        </a:rPr>
                        <a:t>攻击向量（安全问题）</a:t>
                      </a:r>
                      <a:endParaRPr lang="en-US" altLang="en-US" sz="1600" b="1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FF0000"/>
                          </a:solidFill>
                        </a:rPr>
                        <a:t>“可观测的物理信息”攻击</a:t>
                      </a:r>
                      <a:r>
                        <a:rPr lang="zh-CN" altLang="en-US" sz="1600" b="1">
                          <a:solidFill>
                            <a:srgbClr val="FF0000"/>
                          </a:solidFill>
                          <a:sym typeface="+mn-ea"/>
                        </a:rPr>
                        <a:t>面</a:t>
                      </a:r>
                      <a:endParaRPr lang="en-US" altLang="en-US" sz="1600" b="1">
                        <a:solidFill>
                          <a:srgbClr val="FF0000"/>
                        </a:solidFill>
                        <a:ea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/>
                        <a:t>接口侧信道（SGX设计存在安全缺陷）</a:t>
                      </a:r>
                      <a:endParaRPr lang="en-US" altLang="en-US" sz="1600"/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/>
                        <a:t>Interface-based side channel attack against intel SGX</a:t>
                      </a:r>
                      <a:endParaRPr lang="en-US" altLang="en-US" sz="1200">
                        <a:ea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1"/>
                        <a:t>时间侧信道（SGX设计存在安全缺陷）</a:t>
                      </a:r>
                      <a:endParaRPr lang="en-US" altLang="en-US" sz="1600" b="1"/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/>
                        <a:t>A Tale of Two Worlds、Nemesis</a:t>
                      </a:r>
                      <a:endParaRPr lang="en-US" altLang="en-US" sz="1400">
                        <a:ea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对象 8"/>
          <p:cNvGraphicFramePr/>
          <p:nvPr/>
        </p:nvGraphicFramePr>
        <p:xfrm>
          <a:off x="5263515" y="2613660"/>
          <a:ext cx="5623560" cy="190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0" imgW="4327525" imgH="1474470" progId="Visio.Drawing.15">
                  <p:embed/>
                </p:oleObj>
              </mc:Choice>
              <mc:Fallback>
                <p:oleObj name="" r:id="rId10" imgW="4327525" imgH="1474470" progId="Visio.Drawing.15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263515" y="2613660"/>
                        <a:ext cx="5623560" cy="1908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表格 19"/>
          <p:cNvGraphicFramePr/>
          <p:nvPr>
            <p:custDataLst>
              <p:tags r:id="rId12"/>
            </p:custDataLst>
          </p:nvPr>
        </p:nvGraphicFramePr>
        <p:xfrm>
          <a:off x="6144895" y="0"/>
          <a:ext cx="6047105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14775"/>
                <a:gridCol w="2132330"/>
              </a:tblGrid>
              <a:tr h="2743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FF0000"/>
                          </a:solidFill>
                          <a:sym typeface="+mn-ea"/>
                        </a:rPr>
                        <a:t>攻击向量</a:t>
                      </a:r>
                      <a:r>
                        <a:rPr lang="en-US" sz="1600" b="1">
                          <a:solidFill>
                            <a:srgbClr val="FF0000"/>
                          </a:solidFill>
                        </a:rPr>
                        <a:t>（安全问题）</a:t>
                      </a:r>
                      <a:endParaRPr lang="en-US" altLang="en-US" sz="1600" b="1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rgbClr val="FF0000"/>
                          </a:solidFill>
                        </a:rPr>
                        <a:t>“密封文件”攻击</a:t>
                      </a:r>
                      <a:r>
                        <a:rPr lang="zh-CN" altLang="en-US" sz="1600" b="1">
                          <a:solidFill>
                            <a:srgbClr val="FF0000"/>
                          </a:solidFill>
                          <a:sym typeface="+mn-ea"/>
                        </a:rPr>
                        <a:t>面</a:t>
                      </a:r>
                      <a:endParaRPr lang="en-US" altLang="en-US" sz="1600" b="1">
                        <a:solidFill>
                          <a:srgbClr val="FF0000"/>
                        </a:solidFill>
                        <a:ea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/>
                        <a:t>文件回滚攻击（SGX设计存在安全缺陷）</a:t>
                      </a:r>
                      <a:endParaRPr lang="en-US" altLang="en-US" sz="1600"/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/>
                        <a:t>文件回滚攻击[1]</a:t>
                      </a:r>
                      <a:endParaRPr lang="en-US" altLang="en-US" sz="1400"/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1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8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>
                <a:solidFill>
                  <a:srgbClr val="FF0000"/>
                </a:solidFill>
                <a:sym typeface="+mn-ea"/>
              </a:rPr>
              <a:t>如何使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Intel SGX</a:t>
            </a:r>
            <a:r>
              <a:rPr>
                <a:solidFill>
                  <a:srgbClr val="FF0000"/>
                </a:solidFill>
                <a:sym typeface="+mn-ea"/>
              </a:rPr>
              <a:t>更加安全？</a:t>
            </a:r>
            <a:endParaRPr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SGX防御现状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5547360" cy="1339850"/>
          </a:xfrm>
        </p:spPr>
        <p:txBody>
          <a:bodyPr>
            <a:noAutofit/>
          </a:bodyPr>
          <a:lstStyle/>
          <a:p>
            <a:pPr marL="0" lvl="0" indent="0">
              <a:lnSpc>
                <a:spcPct val="130000"/>
              </a:lnSpc>
              <a:spcAft>
                <a:spcPts val="1000"/>
              </a:spcAft>
              <a:buNone/>
            </a:pPr>
            <a:r>
              <a:rPr sz="20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已有防御针对性</a:t>
            </a:r>
            <a:r>
              <a:rPr sz="20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强，安全准则各异，难兼容。</a:t>
            </a:r>
            <a:endParaRPr sz="2000" b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  <a:p>
            <a:pPr marL="0" lvl="0" indent="0">
              <a:lnSpc>
                <a:spcPct val="130000"/>
              </a:lnSpc>
              <a:spcAft>
                <a:spcPts val="1000"/>
              </a:spcAft>
              <a:buNone/>
            </a:pPr>
            <a:r>
              <a:rPr sz="20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如何联合现有防御机制？</a:t>
            </a:r>
            <a:endParaRPr sz="2000" b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  <a:p>
            <a:pPr marL="0" lvl="0" indent="0">
              <a:lnSpc>
                <a:spcPct val="130000"/>
              </a:lnSpc>
              <a:spcAft>
                <a:spcPts val="1000"/>
              </a:spcAft>
              <a:buNone/>
            </a:pPr>
            <a:r>
              <a:rPr sz="20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如何原生</a:t>
            </a:r>
            <a:r>
              <a:rPr sz="20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（</a:t>
            </a:r>
            <a:r>
              <a:rPr sz="20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从架构自身出发）</a:t>
            </a:r>
            <a:r>
              <a:rPr sz="20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加固</a:t>
            </a:r>
            <a:r>
              <a:rPr lang="en-US" altLang="zh-CN" sz="20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SGX安全</a:t>
            </a:r>
            <a:r>
              <a:rPr sz="20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？</a:t>
            </a:r>
            <a:endParaRPr sz="2000" b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5690" y="802005"/>
            <a:ext cx="5873750" cy="46958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圆角右箭头 6"/>
          <p:cNvSpPr/>
          <p:nvPr/>
        </p:nvSpPr>
        <p:spPr>
          <a:xfrm rot="5400000">
            <a:off x="6991985" y="648970"/>
            <a:ext cx="520065" cy="485140"/>
          </a:xfrm>
          <a:prstGeom prst="ben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圆角右箭头 7"/>
          <p:cNvSpPr/>
          <p:nvPr/>
        </p:nvSpPr>
        <p:spPr>
          <a:xfrm rot="5400000">
            <a:off x="7158990" y="5306695"/>
            <a:ext cx="520065" cy="485140"/>
          </a:xfrm>
          <a:prstGeom prst="ben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上下箭头 8"/>
          <p:cNvSpPr/>
          <p:nvPr/>
        </p:nvSpPr>
        <p:spPr>
          <a:xfrm>
            <a:off x="10740390" y="597535"/>
            <a:ext cx="334645" cy="589280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爆炸形 1 9"/>
          <p:cNvSpPr/>
          <p:nvPr/>
        </p:nvSpPr>
        <p:spPr>
          <a:xfrm>
            <a:off x="10805160" y="5066665"/>
            <a:ext cx="589280" cy="448310"/>
          </a:xfrm>
          <a:prstGeom prst="irregularSeal1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6584315" y="252730"/>
            <a:ext cx="13360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b="1">
                <a:solidFill>
                  <a:srgbClr val="FF0000"/>
                </a:solidFill>
                <a:effectLst/>
              </a:rPr>
              <a:t>接口问题</a:t>
            </a:r>
            <a:endParaRPr lang="zh-CN" altLang="en-US" b="1">
              <a:solidFill>
                <a:srgbClr val="FF0000"/>
              </a:solidFill>
              <a:effectLst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35" y="3560445"/>
            <a:ext cx="615505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Enclave</a:t>
            </a:r>
            <a:r>
              <a:rPr lang="zh-CN" altLang="en-US" sz="16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接口消毒：</a:t>
            </a:r>
            <a:endParaRPr lang="zh-CN" altLang="en-US" sz="1600" b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  <a:p>
            <a:r>
              <a:rPr lang="zh-CN" altLang="en-US" sz="16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EDL关键字、SGX帮助性函数、Haven[26]、Graphene-SGX[27]、SCONE[28]、Ryoan[29]、Glamdaring[30]</a:t>
            </a:r>
            <a:r>
              <a:rPr lang="en-US" sz="16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……</a:t>
            </a:r>
            <a:endParaRPr lang="en-US" altLang="en-US" sz="160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315" y="80645"/>
            <a:ext cx="1468120" cy="146812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35" y="4464050"/>
            <a:ext cx="615505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Enclave</a:t>
            </a:r>
            <a:r>
              <a:rPr lang="zh-CN" altLang="en-US" sz="16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内外资源隔离：</a:t>
            </a:r>
            <a:endParaRPr lang="zh-CN" altLang="en-US" sz="1600" b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  <a:p>
            <a:r>
              <a:rPr lang="zh-CN" altLang="en-US" sz="16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Eleos[34]、CoSMIX[35]、</a:t>
            </a:r>
            <a:r>
              <a:rPr lang="en-US" altLang="zh-CN" sz="16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Autarky[36]</a:t>
            </a:r>
            <a:r>
              <a:rPr lang="zh-CN" altLang="en-US" sz="16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、</a:t>
            </a:r>
            <a:r>
              <a:rPr lang="en-US" altLang="zh-CN" sz="16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Intel</a:t>
            </a:r>
            <a:r>
              <a:rPr lang="zh-CN" altLang="en-US" sz="16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微码补丁</a:t>
            </a:r>
            <a:r>
              <a:rPr lang="en-US" sz="16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……</a:t>
            </a:r>
            <a:endParaRPr lang="en-US" altLang="en-US" sz="160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35" y="5121275"/>
            <a:ext cx="615442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内部痕迹防泄漏：</a:t>
            </a:r>
            <a:endParaRPr lang="zh-CN" altLang="en-US" sz="1600" b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  <a:p>
            <a:r>
              <a:rPr sz="16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T-SGX[31]</a:t>
            </a:r>
            <a:r>
              <a:rPr lang="zh-CN" sz="16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、OBFUSCURO[33]、Gruss D工作[37</a:t>
            </a:r>
            <a:r>
              <a:rPr lang="en-US" altLang="zh-CN" sz="16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]</a:t>
            </a:r>
            <a:r>
              <a:rPr lang="en-US" sz="16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……</a:t>
            </a:r>
            <a:endParaRPr lang="en-US" altLang="zh-CN" sz="160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35" y="5778500"/>
            <a:ext cx="615505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攻击检测：</a:t>
            </a:r>
            <a:endParaRPr lang="zh-CN" altLang="en-US" sz="1600" b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  <a:p>
            <a:r>
              <a:rPr sz="16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T-SGX[31]</a:t>
            </a:r>
            <a:r>
              <a:rPr lang="en-US" sz="16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……</a:t>
            </a:r>
            <a:endParaRPr lang="en-US" sz="160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032365" y="252730"/>
            <a:ext cx="17513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b="1">
                <a:solidFill>
                  <a:srgbClr val="FF0000"/>
                </a:solidFill>
                <a:effectLst/>
              </a:rPr>
              <a:t>内外资源</a:t>
            </a:r>
            <a:r>
              <a:rPr lang="zh-CN" altLang="en-US" b="1">
                <a:solidFill>
                  <a:srgbClr val="FF0000"/>
                </a:solidFill>
                <a:effectLst/>
              </a:rPr>
              <a:t>共享</a:t>
            </a:r>
            <a:endParaRPr lang="zh-CN" altLang="en-US" b="1">
              <a:solidFill>
                <a:srgbClr val="FF0000"/>
              </a:solidFill>
              <a:effectLst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901815" y="4921250"/>
            <a:ext cx="11506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b="1">
                <a:solidFill>
                  <a:srgbClr val="FF0000"/>
                </a:solidFill>
                <a:effectLst/>
              </a:rPr>
              <a:t>痕迹</a:t>
            </a:r>
            <a:r>
              <a:rPr lang="zh-CN" altLang="en-US" b="1">
                <a:solidFill>
                  <a:srgbClr val="FF0000"/>
                </a:solidFill>
                <a:effectLst/>
              </a:rPr>
              <a:t>泄露</a:t>
            </a:r>
            <a:endParaRPr lang="zh-CN" altLang="en-US" b="1">
              <a:solidFill>
                <a:srgbClr val="FF0000"/>
              </a:solidFill>
              <a:effectLst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434955" y="4698365"/>
            <a:ext cx="11506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b="1">
                <a:solidFill>
                  <a:srgbClr val="FF0000"/>
                </a:solidFill>
                <a:effectLst/>
              </a:rPr>
              <a:t>攻击</a:t>
            </a:r>
            <a:r>
              <a:rPr lang="zh-CN" altLang="en-US" b="1">
                <a:solidFill>
                  <a:srgbClr val="FF0000"/>
                </a:solidFill>
                <a:effectLst/>
              </a:rPr>
              <a:t>痕迹</a:t>
            </a:r>
            <a:endParaRPr lang="zh-CN" altLang="en-US" b="1">
              <a:solidFill>
                <a:srgbClr val="FF0000"/>
              </a:solidFill>
              <a:effectLst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3660" y="80645"/>
            <a:ext cx="1468120" cy="146812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9570" y="4669155"/>
            <a:ext cx="1491615" cy="149161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3660" y="4669155"/>
            <a:ext cx="1526540" cy="152654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7310" y="2070735"/>
            <a:ext cx="2980690" cy="2717165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344805" y="889635"/>
            <a:ext cx="5810250" cy="2900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  <p:bldP spid="9" grpId="0" bldLvl="0" animBg="1"/>
      <p:bldP spid="9" grpId="1" animBg="1"/>
      <p:bldP spid="8" grpId="0" bldLvl="0" animBg="1"/>
      <p:bldP spid="8" grpId="1" animBg="1"/>
      <p:bldP spid="10" grpId="0" bldLvl="0" animBg="1"/>
      <p:bldP spid="10" grpId="1" animBg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5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借鉴传统系统防御方案</a:t>
            </a:r>
            <a:endParaRPr>
              <a:sym typeface="+mn-ea"/>
            </a:endParaRPr>
          </a:p>
        </p:txBody>
      </p:sp>
      <p:pic>
        <p:nvPicPr>
          <p:cNvPr id="5" name="内容占位符 4" descr="NewTux.svg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88695" y="1313815"/>
            <a:ext cx="3152775" cy="37846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5565" y="4880610"/>
            <a:ext cx="497967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/>
            <a:r>
              <a:rPr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Dangling Pointer Tagging</a:t>
            </a:r>
            <a:r>
              <a:rPr lang="zh-CN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、</a:t>
            </a:r>
            <a:r>
              <a:rPr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Red-zone Inserting</a:t>
            </a:r>
            <a:endParaRPr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sym typeface="+mn-ea"/>
            </a:endParaRPr>
          </a:p>
          <a:p>
            <a:pPr algn="l"/>
            <a:r>
              <a:rPr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CFI</a:t>
            </a:r>
            <a:r>
              <a:rPr lang="en-US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 Check</a:t>
            </a:r>
            <a:r>
              <a:rPr lang="zh-CN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、</a:t>
            </a:r>
            <a:r>
              <a:rPr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DFI</a:t>
            </a:r>
            <a:r>
              <a:rPr lang="en-US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 Check</a:t>
            </a:r>
            <a:endParaRPr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sym typeface="+mn-ea"/>
            </a:endParaRPr>
          </a:p>
          <a:p>
            <a:pPr algn="l"/>
            <a:r>
              <a:rPr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ASLR</a:t>
            </a:r>
            <a:r>
              <a:rPr lang="zh-CN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、</a:t>
            </a:r>
            <a:r>
              <a:rPr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KASLR</a:t>
            </a:r>
            <a:endParaRPr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sym typeface="+mn-ea"/>
            </a:endParaRPr>
          </a:p>
          <a:p>
            <a:pPr algn="l"/>
            <a:r>
              <a:rPr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SMEP、SMAP</a:t>
            </a:r>
            <a:r>
              <a:rPr lang="zh-CN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、</a:t>
            </a:r>
            <a:r>
              <a:rPr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KPTI</a:t>
            </a:r>
            <a:endParaRPr lang="zh-CN" altLang="en-US" b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sym typeface="+mn-ea"/>
            </a:endParaRPr>
          </a:p>
        </p:txBody>
      </p:sp>
      <p:pic>
        <p:nvPicPr>
          <p:cNvPr id="10" name="图片 9" descr="4f233e98a3e510d5821df7a24fb84c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965" y="2359660"/>
            <a:ext cx="1879600" cy="18796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5669280" y="3149600"/>
            <a:ext cx="1600835" cy="101473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sz="600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VS</a:t>
            </a:r>
            <a:endParaRPr lang="en-US" sz="600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077200" y="1306195"/>
            <a:ext cx="3159760" cy="3792220"/>
            <a:chOff x="12720" y="2057"/>
            <a:chExt cx="4976" cy="5972"/>
          </a:xfrm>
        </p:grpSpPr>
        <p:pic>
          <p:nvPicPr>
            <p:cNvPr id="14" name="图片 13" descr="NewTux.svg_副本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20" y="2057"/>
              <a:ext cx="4977" cy="5972"/>
            </a:xfrm>
            <a:prstGeom prst="rect">
              <a:avLst/>
            </a:prstGeom>
          </p:spPr>
        </p:pic>
        <p:pic>
          <p:nvPicPr>
            <p:cNvPr id="13" name="图片 12" descr="f7f4979cac7fb82fbefe78fe93bf579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40" y="4367"/>
              <a:ext cx="2607" cy="2607"/>
            </a:xfrm>
            <a:prstGeom prst="rect">
              <a:avLst/>
            </a:prstGeom>
          </p:spPr>
        </p:pic>
      </p:grpSp>
      <p:sp>
        <p:nvSpPr>
          <p:cNvPr id="17" name="矩形 16"/>
          <p:cNvSpPr/>
          <p:nvPr/>
        </p:nvSpPr>
        <p:spPr>
          <a:xfrm>
            <a:off x="10212705" y="1306195"/>
            <a:ext cx="1600835" cy="101473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6000">
                <a:solidFill>
                  <a:srgbClr val="FF0000"/>
                </a:solidFill>
                <a:effectLst/>
                <a:sym typeface="+mn-ea"/>
              </a:rPr>
              <a:t>✔</a:t>
            </a:r>
            <a:endParaRPr lang="zh-CN" altLang="en-US" sz="6000">
              <a:solidFill>
                <a:srgbClr val="FF0000"/>
              </a:solidFill>
              <a:effectLst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-3175" y="6531610"/>
            <a:ext cx="1219136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800"/>
              <a:t>[39]Morris J, Smalley S, Kroah-Hartman G. Linux security modules: General security support for the linux kernel[C]//USENIX Security Symposium. ACM Berkeley, CA, 2002: 17-31.</a:t>
            </a:r>
            <a:endParaRPr lang="zh-CN" altLang="en-US" sz="800"/>
          </a:p>
          <a:p>
            <a:r>
              <a:rPr lang="zh-CN" altLang="en-US" sz="800"/>
              <a:t>[40]Smalley S, Vance C, Salamon W. Implementing SELinux as a Linux security module[J]. NAI Labs Report, 2001, 1(43): 139.</a:t>
            </a:r>
            <a:endParaRPr lang="zh-CN" altLang="en-US" sz="800"/>
          </a:p>
        </p:txBody>
      </p:sp>
      <p:sp>
        <p:nvSpPr>
          <p:cNvPr id="8" name="矩形 7"/>
          <p:cNvSpPr/>
          <p:nvPr/>
        </p:nvSpPr>
        <p:spPr>
          <a:xfrm>
            <a:off x="7501255" y="4880610"/>
            <a:ext cx="4312285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/>
            <a:r>
              <a:rPr lang="en-US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Linux Security Module</a:t>
            </a:r>
            <a:r>
              <a:rPr lang="zh-CN" altLang="en-US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访问控制框架</a:t>
            </a:r>
            <a:endParaRPr lang="zh-CN" altLang="en-US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sym typeface="+mn-ea"/>
            </a:endParaRPr>
          </a:p>
          <a:p>
            <a:pPr algn="l"/>
            <a:endParaRPr>
              <a:sym typeface="+mn-ea"/>
            </a:endParaRPr>
          </a:p>
          <a:p>
            <a:pPr algn="l"/>
            <a:r>
              <a:rPr>
                <a:solidFill>
                  <a:srgbClr val="FF0000"/>
                </a:solidFill>
                <a:effectLst/>
                <a:sym typeface="+mn-ea"/>
              </a:rPr>
              <a:t>深入分析系统，原生加固系统安全，兼容安全准则能力更强。</a:t>
            </a:r>
            <a:endParaRPr lang="zh-CN" altLang="en-US">
              <a:solidFill>
                <a:srgbClr val="FF0000"/>
              </a:solidFill>
              <a:effectLst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>
                <a:solidFill>
                  <a:srgbClr val="FF0000"/>
                </a:solidFill>
                <a:sym typeface="+mn-ea"/>
              </a:rPr>
              <a:t>⭐如何原生加固</a:t>
            </a:r>
            <a:r>
              <a:rPr lang="en-US">
                <a:solidFill>
                  <a:srgbClr val="FF0000"/>
                </a:solidFill>
                <a:sym typeface="+mn-ea"/>
              </a:rPr>
              <a:t>Intel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SGX</a:t>
            </a:r>
            <a:r>
              <a:rPr>
                <a:solidFill>
                  <a:srgbClr val="FF0000"/>
                </a:solidFill>
                <a:sym typeface="+mn-ea"/>
              </a:rPr>
              <a:t>安全？</a:t>
            </a:r>
            <a:endParaRPr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p>
            <a:r>
              <a:rPr lang="zh-CN" altLang="en-US"/>
              <a:t>注：原生</a:t>
            </a:r>
            <a:r>
              <a:rPr lang="zh-CN" altLang="en-US"/>
              <a:t>指从架构自身</a:t>
            </a:r>
            <a:r>
              <a:rPr lang="zh-CN" altLang="en-US"/>
              <a:t>出发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>
            <p:custDataLst>
              <p:tags r:id="rId1"/>
            </p:custDataLst>
          </p:nvPr>
        </p:nvSpPr>
        <p:spPr>
          <a:xfrm>
            <a:off x="5768975" y="1936113"/>
            <a:ext cx="95885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01.</a:t>
            </a:r>
            <a:endParaRPr lang="en-US" altLang="zh-CN" sz="44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>
            <p:custDataLst>
              <p:tags r:id="rId2"/>
            </p:custDataLst>
          </p:nvPr>
        </p:nvSpPr>
        <p:spPr>
          <a:xfrm>
            <a:off x="6878955" y="1936113"/>
            <a:ext cx="4246245" cy="770400"/>
          </a:xfrm>
          <a:prstGeom prst="rect">
            <a:avLst/>
          </a:prstGeom>
          <a:noFill/>
        </p:spPr>
        <p:txBody>
          <a:bodyPr wrap="square" bIns="46990" rtlCol="0" anchor="ctr" anchorCtr="0">
            <a:normAutofit/>
          </a:bodyPr>
          <a:lstStyle/>
          <a:p>
            <a:pPr fontAlgn="auto"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背景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>
            <p:custDataLst>
              <p:tags r:id="rId3"/>
            </p:custDataLst>
          </p:nvPr>
        </p:nvSpPr>
        <p:spPr>
          <a:xfrm>
            <a:off x="5768975" y="2948305"/>
            <a:ext cx="95885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02.</a:t>
            </a:r>
            <a:endParaRPr lang="en-US" altLang="zh-CN" sz="44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>
            <p:custDataLst>
              <p:tags r:id="rId4"/>
            </p:custDataLst>
          </p:nvPr>
        </p:nvSpPr>
        <p:spPr>
          <a:xfrm>
            <a:off x="5768975" y="3960494"/>
            <a:ext cx="95885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b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03.</a:t>
            </a:r>
            <a:endParaRPr lang="en-US" altLang="zh-CN" sz="4400" b="1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>
            <p:custDataLst>
              <p:tags r:id="rId5"/>
            </p:custDataLst>
          </p:nvPr>
        </p:nvSpPr>
        <p:spPr>
          <a:xfrm>
            <a:off x="5768975" y="4972685"/>
            <a:ext cx="95885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b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04.</a:t>
            </a:r>
            <a:endParaRPr lang="en-US" altLang="zh-CN" sz="4400" b="1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38" name="直接连接符 37"/>
          <p:cNvCxnSpPr/>
          <p:nvPr>
            <p:custDataLst>
              <p:tags r:id="rId6"/>
            </p:custDataLst>
          </p:nvPr>
        </p:nvCxnSpPr>
        <p:spPr>
          <a:xfrm>
            <a:off x="5876925" y="1515110"/>
            <a:ext cx="52482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887096" y="1393190"/>
            <a:ext cx="1851660" cy="768350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pPr algn="r"/>
            <a:r>
              <a:rPr lang="zh-CN" altLang="en-US" sz="4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  <a:endParaRPr lang="zh-CN" altLang="en-US" sz="4400" b="1" spc="3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887095" y="2161540"/>
            <a:ext cx="1851660" cy="3683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r"/>
            <a:r>
              <a:rPr lang="en-US" altLang="zh-CN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CONTENTS</a:t>
            </a:r>
            <a:endParaRPr lang="en-US" altLang="zh-CN" spc="3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矩形 15"/>
          <p:cNvSpPr/>
          <p:nvPr>
            <p:custDataLst>
              <p:tags r:id="rId9"/>
            </p:custDataLst>
          </p:nvPr>
        </p:nvSpPr>
        <p:spPr>
          <a:xfrm>
            <a:off x="2897505" y="1515110"/>
            <a:ext cx="76200" cy="9226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10"/>
            </p:custDataLst>
          </p:nvPr>
        </p:nvSpPr>
        <p:spPr>
          <a:xfrm>
            <a:off x="6878955" y="2948305"/>
            <a:ext cx="4246245" cy="770400"/>
          </a:xfrm>
          <a:prstGeom prst="rect">
            <a:avLst/>
          </a:prstGeom>
          <a:noFill/>
        </p:spPr>
        <p:txBody>
          <a:bodyPr wrap="square" bIns="46990" rtlCol="0" anchor="ctr" anchorCtr="0">
            <a:normAutofit/>
          </a:bodyPr>
          <a:lstStyle/>
          <a:p>
            <a:pPr fontAlgn="auto"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相关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工作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>
            <p:custDataLst>
              <p:tags r:id="rId11"/>
            </p:custDataLst>
          </p:nvPr>
        </p:nvSpPr>
        <p:spPr>
          <a:xfrm>
            <a:off x="6878955" y="3960494"/>
            <a:ext cx="4246245" cy="770400"/>
          </a:xfrm>
          <a:prstGeom prst="rect">
            <a:avLst/>
          </a:prstGeom>
          <a:noFill/>
        </p:spPr>
        <p:txBody>
          <a:bodyPr wrap="square" bIns="46990" rtlCol="0" anchor="ctr" anchorCtr="0">
            <a:normAutofit/>
          </a:bodyPr>
          <a:lstStyle/>
          <a:p>
            <a:pPr fontAlgn="auto">
              <a:lnSpc>
                <a:spcPct val="12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研究内容</a:t>
            </a:r>
            <a:endParaRPr lang="zh-CN" altLang="en-US" sz="20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2"/>
            </p:custDataLst>
          </p:nvPr>
        </p:nvSpPr>
        <p:spPr>
          <a:xfrm>
            <a:off x="6878955" y="4972685"/>
            <a:ext cx="4246245" cy="770400"/>
          </a:xfrm>
          <a:prstGeom prst="rect">
            <a:avLst/>
          </a:prstGeom>
          <a:noFill/>
        </p:spPr>
        <p:txBody>
          <a:bodyPr wrap="square" bIns="46990" rtlCol="0" anchor="ctr" anchorCtr="0">
            <a:normAutofit/>
          </a:bodyPr>
          <a:lstStyle/>
          <a:p>
            <a:pPr fontAlgn="auto"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总结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研究内容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093335"/>
          </a:xfrm>
        </p:spPr>
        <p:txBody>
          <a:bodyPr>
            <a:noAutofit/>
          </a:bodyPr>
          <a:lstStyle/>
          <a:p>
            <a:pPr marL="457200" lvl="0" indent="-457200">
              <a:lnSpc>
                <a:spcPct val="100000"/>
              </a:lnSpc>
              <a:spcAft>
                <a:spcPts val="1500"/>
              </a:spcAft>
              <a:buAutoNum type="arabicPeriod"/>
            </a:pPr>
            <a:r>
              <a:rPr sz="2000" b="1"/>
              <a:t>Intel SGX关键执行路径及安全关键点分析</a:t>
            </a:r>
            <a:endParaRPr sz="2000" b="1"/>
          </a:p>
          <a:p>
            <a:pPr lvl="1">
              <a:lnSpc>
                <a:spcPct val="100000"/>
              </a:lnSpc>
              <a:spcAft>
                <a:spcPts val="1500"/>
              </a:spcAft>
            </a:pPr>
            <a:r>
              <a:rPr sz="1800"/>
              <a:t>归纳SGX攻击所针对的安全问题、所利用的攻击向量及所涉及的攻击面，分析SGX关键执行路径及安全关键点，加固SGX安全关键点以提升SGX安全性。</a:t>
            </a:r>
            <a:endParaRPr sz="1800"/>
          </a:p>
          <a:p>
            <a:pPr marL="457200" lvl="0" indent="-457200">
              <a:lnSpc>
                <a:spcPct val="100000"/>
              </a:lnSpc>
              <a:spcAft>
                <a:spcPts val="1500"/>
              </a:spcAft>
              <a:buAutoNum type="arabicPeriod"/>
            </a:pPr>
            <a:r>
              <a:rPr sz="2000" b="1"/>
              <a:t>针对Intel SGX SDK的安全增强框架设计</a:t>
            </a:r>
            <a:endParaRPr sz="2000" b="1"/>
          </a:p>
          <a:p>
            <a:pPr lvl="1">
              <a:lnSpc>
                <a:spcPct val="100000"/>
              </a:lnSpc>
              <a:spcAft>
                <a:spcPts val="1500"/>
              </a:spcAft>
            </a:pPr>
            <a:r>
              <a:rPr sz="1800"/>
              <a:t>基于SGX原生架构设计针对Intel SGX SDK的安全增强框架（简称</a:t>
            </a:r>
            <a:r>
              <a:rPr sz="1800" b="1"/>
              <a:t>SGX-SEF</a:t>
            </a:r>
            <a:r>
              <a:rPr sz="1800"/>
              <a:t>），以审计检查关键执行路径及安全关键点，记录安全事件，兼容多种安全策略防御多种攻击向量。</a:t>
            </a:r>
            <a:endParaRPr sz="1800"/>
          </a:p>
          <a:p>
            <a:pPr marL="457200" lvl="0" indent="-457200">
              <a:lnSpc>
                <a:spcPct val="100000"/>
              </a:lnSpc>
              <a:spcAft>
                <a:spcPts val="1500"/>
              </a:spcAft>
              <a:buAutoNum type="arabicPeriod"/>
            </a:pPr>
            <a:r>
              <a:rPr sz="2000" b="1"/>
              <a:t>针对Intel SGX SDK的安全增强框架验证</a:t>
            </a:r>
            <a:endParaRPr sz="2000" b="1"/>
          </a:p>
          <a:p>
            <a:pPr lvl="1">
              <a:lnSpc>
                <a:spcPct val="100000"/>
              </a:lnSpc>
              <a:spcAft>
                <a:spcPts val="1500"/>
              </a:spcAft>
            </a:pPr>
            <a:r>
              <a:rPr sz="1800"/>
              <a:t>实验验证SGX-SEF对关键执行路径和安全关键点的审计效果，评估SGX-SEF审计功能引起的性能开销，分析引起性能开销的原因，实验验证SGX-SEF兼容多种安全策略防御多种攻击向量的能力。</a:t>
            </a:r>
            <a:endParaRPr sz="180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90725" y="3201035"/>
            <a:ext cx="7768590" cy="1414145"/>
          </a:xfrm>
        </p:spPr>
        <p:txBody>
          <a:bodyPr>
            <a:normAutofit fontScale="90000"/>
          </a:bodyPr>
          <a:lstStyle/>
          <a:p>
            <a:r>
              <a:rPr lang="zh-CN">
                <a:solidFill>
                  <a:srgbClr val="FF0000"/>
                </a:solidFill>
                <a:sym typeface="+mn-ea"/>
              </a:rPr>
              <a:t>第一步：</a:t>
            </a:r>
            <a:r>
              <a:rPr>
                <a:solidFill>
                  <a:schemeClr val="tx1"/>
                </a:solidFill>
                <a:sym typeface="+mn-ea"/>
              </a:rPr>
              <a:t>Intel SGX关键执行路径及安全关键点</a:t>
            </a:r>
            <a:r>
              <a:rPr>
                <a:solidFill>
                  <a:srgbClr val="FF0000"/>
                </a:solidFill>
                <a:sym typeface="+mn-ea"/>
              </a:rPr>
              <a:t>分析</a:t>
            </a:r>
            <a:endParaRPr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>
            <p:custDataLst>
              <p:tags r:id="rId1"/>
            </p:custDataLst>
          </p:nvPr>
        </p:nvSpPr>
        <p:spPr>
          <a:xfrm>
            <a:off x="5768975" y="1936113"/>
            <a:ext cx="95885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01.</a:t>
            </a:r>
            <a:endParaRPr lang="en-US" altLang="zh-CN" sz="44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>
            <p:custDataLst>
              <p:tags r:id="rId2"/>
            </p:custDataLst>
          </p:nvPr>
        </p:nvSpPr>
        <p:spPr>
          <a:xfrm>
            <a:off x="6878955" y="1936113"/>
            <a:ext cx="4246245" cy="770400"/>
          </a:xfrm>
          <a:prstGeom prst="rect">
            <a:avLst/>
          </a:prstGeom>
          <a:noFill/>
        </p:spPr>
        <p:txBody>
          <a:bodyPr wrap="square" bIns="46990" rtlCol="0" anchor="ctr" anchorCtr="0">
            <a:normAutofit/>
          </a:bodyPr>
          <a:lstStyle/>
          <a:p>
            <a:pPr fontAlgn="auto">
              <a:lnSpc>
                <a:spcPct val="12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背景</a:t>
            </a:r>
            <a:endParaRPr lang="zh-CN" altLang="en-US" sz="20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>
            <p:custDataLst>
              <p:tags r:id="rId3"/>
            </p:custDataLst>
          </p:nvPr>
        </p:nvSpPr>
        <p:spPr>
          <a:xfrm>
            <a:off x="5768975" y="2948305"/>
            <a:ext cx="95885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02.</a:t>
            </a:r>
            <a:endParaRPr lang="en-US" altLang="zh-CN" sz="44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>
            <p:custDataLst>
              <p:tags r:id="rId4"/>
            </p:custDataLst>
          </p:nvPr>
        </p:nvSpPr>
        <p:spPr>
          <a:xfrm>
            <a:off x="5768975" y="3960494"/>
            <a:ext cx="95885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b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03.</a:t>
            </a:r>
            <a:endParaRPr lang="en-US" altLang="zh-CN" sz="4400" b="1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>
            <p:custDataLst>
              <p:tags r:id="rId5"/>
            </p:custDataLst>
          </p:nvPr>
        </p:nvSpPr>
        <p:spPr>
          <a:xfrm>
            <a:off x="5768975" y="4972685"/>
            <a:ext cx="95885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b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04.</a:t>
            </a:r>
            <a:endParaRPr lang="en-US" altLang="zh-CN" sz="4400" b="1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38" name="直接连接符 37"/>
          <p:cNvCxnSpPr/>
          <p:nvPr>
            <p:custDataLst>
              <p:tags r:id="rId6"/>
            </p:custDataLst>
          </p:nvPr>
        </p:nvCxnSpPr>
        <p:spPr>
          <a:xfrm>
            <a:off x="5876925" y="1515110"/>
            <a:ext cx="52482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887096" y="1393190"/>
            <a:ext cx="1851660" cy="768350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pPr algn="r"/>
            <a:r>
              <a:rPr lang="zh-CN" altLang="en-US" sz="4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  <a:endParaRPr lang="zh-CN" altLang="en-US" sz="4400" b="1" spc="3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887095" y="2161540"/>
            <a:ext cx="1851660" cy="3683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r"/>
            <a:r>
              <a:rPr lang="en-US" altLang="zh-CN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CONTENTS</a:t>
            </a:r>
            <a:endParaRPr lang="en-US" altLang="zh-CN" spc="3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矩形 15"/>
          <p:cNvSpPr/>
          <p:nvPr>
            <p:custDataLst>
              <p:tags r:id="rId9"/>
            </p:custDataLst>
          </p:nvPr>
        </p:nvSpPr>
        <p:spPr>
          <a:xfrm>
            <a:off x="2897505" y="1515110"/>
            <a:ext cx="76200" cy="9226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10"/>
            </p:custDataLst>
          </p:nvPr>
        </p:nvSpPr>
        <p:spPr>
          <a:xfrm>
            <a:off x="6878955" y="2948305"/>
            <a:ext cx="4246245" cy="770400"/>
          </a:xfrm>
          <a:prstGeom prst="rect">
            <a:avLst/>
          </a:prstGeom>
          <a:noFill/>
        </p:spPr>
        <p:txBody>
          <a:bodyPr wrap="square" bIns="46990" rtlCol="0" anchor="ctr" anchorCtr="0">
            <a:normAutofit/>
          </a:bodyPr>
          <a:lstStyle/>
          <a:p>
            <a:pPr fontAlgn="auto"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相关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工作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>
            <p:custDataLst>
              <p:tags r:id="rId11"/>
            </p:custDataLst>
          </p:nvPr>
        </p:nvSpPr>
        <p:spPr>
          <a:xfrm>
            <a:off x="6878955" y="3960494"/>
            <a:ext cx="4246245" cy="770400"/>
          </a:xfrm>
          <a:prstGeom prst="rect">
            <a:avLst/>
          </a:prstGeom>
          <a:noFill/>
        </p:spPr>
        <p:txBody>
          <a:bodyPr wrap="square" bIns="46990" rtlCol="0" anchor="ctr" anchorCtr="0">
            <a:normAutofit/>
          </a:bodyPr>
          <a:lstStyle/>
          <a:p>
            <a:pPr fontAlgn="auto"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研究内容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2"/>
            </p:custDataLst>
          </p:nvPr>
        </p:nvSpPr>
        <p:spPr>
          <a:xfrm>
            <a:off x="6878955" y="4972685"/>
            <a:ext cx="4246245" cy="770400"/>
          </a:xfrm>
          <a:prstGeom prst="rect">
            <a:avLst/>
          </a:prstGeom>
          <a:noFill/>
        </p:spPr>
        <p:txBody>
          <a:bodyPr wrap="square" bIns="46990" rtlCol="0" anchor="ctr" anchorCtr="0">
            <a:normAutofit/>
          </a:bodyPr>
          <a:lstStyle/>
          <a:p>
            <a:pPr fontAlgn="auto"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总结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手工分析</a:t>
            </a:r>
            <a:r>
              <a:rPr lang="en-US" altLang="zh-CN">
                <a:sym typeface="+mn-ea"/>
              </a:rPr>
              <a:t>SGX</a:t>
            </a:r>
            <a:r>
              <a:rPr>
                <a:sym typeface="+mn-ea"/>
              </a:rPr>
              <a:t>软件栈</a:t>
            </a:r>
            <a:endParaRPr lang="en-US" altLang="zh-CN">
              <a:sym typeface="+mn-ea"/>
            </a:endParaRPr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43965" y="1313815"/>
            <a:ext cx="9697085" cy="54552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6945" y="1313815"/>
            <a:ext cx="7731125" cy="54394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ECALL</a:t>
            </a:r>
            <a:r>
              <a:rPr>
                <a:sym typeface="+mn-ea"/>
              </a:rPr>
              <a:t>执行路径安全关键</a:t>
            </a:r>
            <a:r>
              <a:rPr>
                <a:sym typeface="+mn-ea"/>
              </a:rPr>
              <a:t>点</a:t>
            </a:r>
            <a:endParaRPr>
              <a:sym typeface="+mn-ea"/>
            </a:endParaRPr>
          </a:p>
        </p:txBody>
      </p:sp>
      <p:sp>
        <p:nvSpPr>
          <p:cNvPr id="7" name="内容占位符 6"/>
          <p:cNvSpPr/>
          <p:nvPr>
            <p:ph idx="1"/>
          </p:nvPr>
        </p:nvSpPr>
        <p:spPr>
          <a:xfrm>
            <a:off x="10078085" y="2415540"/>
            <a:ext cx="2113915" cy="786765"/>
          </a:xfrm>
          <a:noFill/>
        </p:spPr>
        <p:txBody>
          <a:bodyPr>
            <a:noAutofit/>
          </a:bodyPr>
          <a:p>
            <a:pPr marL="0" lv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sz="20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tRTS端审计</a:t>
            </a:r>
            <a:endParaRPr sz="2000" b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  <a:p>
            <a:pPr marL="0" lv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sz="20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检查安全事件</a:t>
            </a:r>
            <a:endParaRPr lang="zh-CN" altLang="en-US" sz="2000" b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4295" y="2415540"/>
            <a:ext cx="406400" cy="447040"/>
          </a:xfrm>
          <a:prstGeom prst="rect">
            <a:avLst/>
          </a:prstGeom>
        </p:spPr>
      </p:pic>
      <p:sp>
        <p:nvSpPr>
          <p:cNvPr id="16" name="椭圆 15"/>
          <p:cNvSpPr/>
          <p:nvPr/>
        </p:nvSpPr>
        <p:spPr>
          <a:xfrm>
            <a:off x="7741285" y="2862580"/>
            <a:ext cx="313055" cy="3805555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右箭头 4"/>
          <p:cNvSpPr/>
          <p:nvPr/>
        </p:nvSpPr>
        <p:spPr>
          <a:xfrm>
            <a:off x="8557895" y="2620010"/>
            <a:ext cx="907415" cy="41211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7" grpId="0" uiExpand="1" build="p"/>
      <p:bldP spid="16" grpId="1" animBg="1"/>
      <p:bldP spid="7" grpId="1" build="p"/>
      <p:bldP spid="5" grpId="0" animBg="1"/>
      <p:bldP spid="5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0760" y="1313815"/>
            <a:ext cx="7643495" cy="54495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OCALL</a:t>
            </a:r>
            <a:r>
              <a:rPr>
                <a:sym typeface="+mn-ea"/>
              </a:rPr>
              <a:t>执行路径安全关键点</a:t>
            </a:r>
            <a:endParaRPr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880" y="1743075"/>
            <a:ext cx="437515" cy="481965"/>
          </a:xfrm>
          <a:prstGeom prst="rect">
            <a:avLst/>
          </a:prstGeom>
        </p:spPr>
      </p:pic>
      <p:sp>
        <p:nvSpPr>
          <p:cNvPr id="7" name="内容占位符 6"/>
          <p:cNvSpPr/>
          <p:nvPr>
            <p:ph idx="1"/>
          </p:nvPr>
        </p:nvSpPr>
        <p:spPr>
          <a:xfrm>
            <a:off x="10337165" y="2494915"/>
            <a:ext cx="1854835" cy="711835"/>
          </a:xfrm>
          <a:noFill/>
        </p:spPr>
        <p:txBody>
          <a:bodyPr>
            <a:noAutofit/>
          </a:bodyPr>
          <a:p>
            <a:pPr marL="0" lv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sz="20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tRTS端审计</a:t>
            </a:r>
            <a:endParaRPr sz="2000" b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  <a:p>
            <a:pPr marL="0" lv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sz="20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检查安全事件</a:t>
            </a:r>
            <a:endParaRPr lang="zh-CN" altLang="en-US" sz="2000" b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908165" y="2225040"/>
            <a:ext cx="194945" cy="437388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右箭头 4"/>
          <p:cNvSpPr/>
          <p:nvPr/>
        </p:nvSpPr>
        <p:spPr>
          <a:xfrm>
            <a:off x="7896225" y="2644775"/>
            <a:ext cx="2296795" cy="41211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7" grpId="0" uiExpand="1" build="p"/>
      <p:bldP spid="16" grpId="1" animBg="1"/>
      <p:bldP spid="7" grpId="1" build="p"/>
      <p:bldP spid="5" grpId="0" bldLvl="0" animBg="1"/>
      <p:bldP spid="5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8155" y="1807845"/>
            <a:ext cx="9044305" cy="497903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AEX</a:t>
            </a:r>
            <a:r>
              <a:rPr>
                <a:sym typeface="+mn-ea"/>
              </a:rPr>
              <a:t>安全关键点</a:t>
            </a:r>
            <a:endParaRPr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710" y="3028950"/>
            <a:ext cx="422910" cy="4965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67910" y="1308100"/>
            <a:ext cx="52000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>
              <a:lnSpc>
                <a:spcPct val="100000"/>
              </a:lnSpc>
              <a:spcAft>
                <a:spcPts val="1000"/>
              </a:spcAft>
            </a:pPr>
            <a:r>
              <a:rPr sz="24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AEX：Enclave异常时特殊处理操作</a:t>
            </a:r>
            <a:endParaRPr lang="zh-CN" altLang="en-US" sz="2400" b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0" y="2560955"/>
            <a:ext cx="3017520" cy="14554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>
              <a:lnSpc>
                <a:spcPct val="100000"/>
              </a:lnSpc>
              <a:spcAft>
                <a:spcPts val="1000"/>
              </a:spcAft>
            </a:pPr>
            <a:r>
              <a:rPr lang="en-US" altLang="zh-CN" sz="24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AEX</a:t>
            </a:r>
            <a:r>
              <a:rPr lang="zh-CN" altLang="en-US" sz="24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、</a:t>
            </a:r>
            <a:endParaRPr lang="en-US" altLang="zh-CN" sz="2400" b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sym typeface="+mn-ea"/>
            </a:endParaRPr>
          </a:p>
          <a:p>
            <a:pPr lvl="0">
              <a:lnSpc>
                <a:spcPct val="100000"/>
              </a:lnSpc>
              <a:spcAft>
                <a:spcPts val="1000"/>
              </a:spcAft>
            </a:pPr>
            <a:r>
              <a:rPr lang="en-US" altLang="zh-CN" sz="24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tRTS</a:t>
            </a:r>
            <a:r>
              <a:rPr lang="zh-CN" altLang="en-US" sz="24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异常处理句柄</a:t>
            </a:r>
            <a:endParaRPr lang="zh-CN" altLang="en-US" sz="2400" b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sym typeface="+mn-ea"/>
            </a:endParaRPr>
          </a:p>
          <a:p>
            <a:pPr lvl="0">
              <a:lnSpc>
                <a:spcPct val="100000"/>
              </a:lnSpc>
              <a:spcAft>
                <a:spcPts val="1000"/>
              </a:spcAft>
            </a:pPr>
            <a:r>
              <a:rPr sz="24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处审计检查安全事件</a:t>
            </a:r>
            <a:endParaRPr lang="zh-CN" altLang="en-US" sz="2400" b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215" y="2178050"/>
            <a:ext cx="508000" cy="597535"/>
          </a:xfrm>
          <a:prstGeom prst="rect">
            <a:avLst/>
          </a:prstGeom>
        </p:spPr>
      </p:pic>
      <p:sp>
        <p:nvSpPr>
          <p:cNvPr id="16" name="椭圆 15"/>
          <p:cNvSpPr/>
          <p:nvPr/>
        </p:nvSpPr>
        <p:spPr>
          <a:xfrm rot="16200000">
            <a:off x="8408670" y="222250"/>
            <a:ext cx="227965" cy="61087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右箭头 3"/>
          <p:cNvSpPr/>
          <p:nvPr/>
        </p:nvSpPr>
        <p:spPr>
          <a:xfrm rot="10800000">
            <a:off x="2887980" y="3082925"/>
            <a:ext cx="1850390" cy="41211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ldLvl="0" animBg="1"/>
      <p:bldP spid="7" grpId="1"/>
      <p:bldP spid="16" grpId="1" animBg="1"/>
      <p:bldP spid="5" grpId="0"/>
      <p:bldP spid="5" grpId="1"/>
      <p:bldP spid="4" grpId="0" bldLvl="0" animBg="1"/>
      <p:bldP spid="4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上层功能安全关键</a:t>
            </a:r>
            <a:r>
              <a:rPr>
                <a:sym typeface="+mn-ea"/>
              </a:rPr>
              <a:t>点</a:t>
            </a:r>
            <a:endParaRPr>
              <a:sym typeface="+mn-ea"/>
            </a:endParaRPr>
          </a:p>
        </p:txBody>
      </p:sp>
      <p:pic>
        <p:nvPicPr>
          <p:cNvPr id="5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29125" y="1814830"/>
            <a:ext cx="3326765" cy="41370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250" y="2125345"/>
            <a:ext cx="4131310" cy="278066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4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500" y="2348230"/>
            <a:ext cx="4100195" cy="347599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组合 12"/>
          <p:cNvGrpSpPr/>
          <p:nvPr/>
        </p:nvGrpSpPr>
        <p:grpSpPr>
          <a:xfrm>
            <a:off x="973455" y="5951855"/>
            <a:ext cx="10278745" cy="582930"/>
            <a:chOff x="1824" y="2069"/>
            <a:chExt cx="16187" cy="918"/>
          </a:xfrm>
        </p:grpSpPr>
        <p:sp>
          <p:nvSpPr>
            <p:cNvPr id="8" name="文本框 7"/>
            <p:cNvSpPr txBox="1"/>
            <p:nvPr/>
          </p:nvSpPr>
          <p:spPr>
            <a:xfrm>
              <a:off x="1824" y="2069"/>
              <a:ext cx="2848" cy="919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sz="3200" b="1"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  <a:effectLst/>
                  <a:sym typeface="+mn-ea"/>
                </a:rPr>
                <a:t>密封文件</a:t>
              </a:r>
              <a:endParaRPr lang="zh-CN" altLang="en-US" sz="32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3883" y="2069"/>
              <a:ext cx="4128" cy="919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sz="3200" b="1"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  <a:effectLst/>
                  <a:sym typeface="+mn-ea"/>
                </a:rPr>
                <a:t>安全信道</a:t>
              </a:r>
              <a:r>
                <a:rPr lang="zh-CN" sz="3200" b="1"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  <a:effectLst/>
                  <a:sym typeface="+mn-ea"/>
                </a:rPr>
                <a:t>建立</a:t>
              </a:r>
              <a:endParaRPr lang="zh-CN" sz="32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176" y="2069"/>
              <a:ext cx="2848" cy="919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sz="3200" b="1"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  <a:effectLst/>
                  <a:sym typeface="+mn-ea"/>
                </a:rPr>
                <a:t>本地</a:t>
              </a:r>
              <a:r>
                <a:rPr lang="zh-CN" sz="3200" b="1"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  <a:effectLst/>
                  <a:sym typeface="+mn-ea"/>
                </a:rPr>
                <a:t>认证</a:t>
              </a:r>
              <a:endParaRPr lang="zh-CN" sz="32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0320" y="1379855"/>
            <a:ext cx="11557000" cy="368300"/>
            <a:chOff x="0" y="9386"/>
            <a:chExt cx="18200" cy="580"/>
          </a:xfrm>
        </p:grpSpPr>
        <p:sp>
          <p:nvSpPr>
            <p:cNvPr id="3" name="文本框 2"/>
            <p:cNvSpPr txBox="1"/>
            <p:nvPr/>
          </p:nvSpPr>
          <p:spPr>
            <a:xfrm>
              <a:off x="0" y="9386"/>
              <a:ext cx="6761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b="1">
                  <a:solidFill>
                    <a:srgbClr val="FF0000"/>
                  </a:solidFill>
                  <a:effectLst/>
                  <a:sym typeface="+mn-ea"/>
                </a:rPr>
                <a:t>安全关键点</a:t>
              </a:r>
              <a:r>
                <a:rPr lang="zh-CN" b="1"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  <a:effectLst/>
                  <a:sym typeface="+mn-ea"/>
                </a:rPr>
                <a:t>：</a:t>
              </a:r>
              <a:r>
                <a:rPr b="1"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  <a:effectLst/>
                  <a:sym typeface="+mn-ea"/>
                </a:rPr>
                <a:t>进出Enclave及文件加解密</a:t>
              </a:r>
              <a:endParaRPr lang="zh-CN" altLang="en-US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3694" y="9386"/>
              <a:ext cx="4506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b="1"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  <a:effectLst/>
                  <a:sym typeface="+mn-ea"/>
                </a:rPr>
                <a:t>进出Enclave及</a:t>
              </a:r>
              <a:r>
                <a:rPr lang="zh-CN" b="1"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  <a:effectLst/>
                  <a:sym typeface="+mn-ea"/>
                </a:rPr>
                <a:t>数据</a:t>
              </a:r>
              <a:r>
                <a:rPr b="1"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  <a:effectLst/>
                  <a:sym typeface="+mn-ea"/>
                </a:rPr>
                <a:t>解密</a:t>
              </a:r>
              <a:endParaRPr lang="zh-CN" altLang="en-US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275" y="9386"/>
              <a:ext cx="4639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b="1"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  <a:effectLst/>
                  <a:sym typeface="+mn-ea"/>
                </a:rPr>
                <a:t>消息交换</a:t>
              </a:r>
              <a:r>
                <a:rPr lang="en-US" altLang="zh-CN" b="1"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  <a:effectLst/>
                  <a:sym typeface="+mn-ea"/>
                </a:rPr>
                <a:t>tRTS</a:t>
              </a:r>
              <a:r>
                <a:rPr lang="zh-CN" altLang="en-US" b="1"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  <a:effectLst/>
                  <a:sym typeface="+mn-ea"/>
                </a:rPr>
                <a:t>端</a:t>
              </a:r>
              <a:endParaRPr lang="zh-CN" altLang="en-US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215" y="5165725"/>
            <a:ext cx="429260" cy="5041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250" y="2192655"/>
            <a:ext cx="306705" cy="36068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235" y="2192655"/>
            <a:ext cx="303530" cy="356235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286635" y="2816860"/>
            <a:ext cx="313055" cy="2209800"/>
          </a:xfrm>
          <a:prstGeom prst="ellipse">
            <a:avLst/>
          </a:prstGeom>
          <a:noFill/>
          <a:ln w="38100">
            <a:solidFill>
              <a:srgbClr val="00B05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513070" y="2548890"/>
            <a:ext cx="165735" cy="3498215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6520815" y="2548890"/>
            <a:ext cx="165735" cy="3498215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1795" y="2390775"/>
            <a:ext cx="303530" cy="356235"/>
          </a:xfrm>
          <a:prstGeom prst="rect">
            <a:avLst/>
          </a:prstGeom>
        </p:spPr>
      </p:pic>
      <p:sp>
        <p:nvSpPr>
          <p:cNvPr id="21" name="椭圆 20"/>
          <p:cNvSpPr/>
          <p:nvPr/>
        </p:nvSpPr>
        <p:spPr>
          <a:xfrm rot="18540000">
            <a:off x="8936990" y="2388235"/>
            <a:ext cx="165735" cy="167005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9380" y="2747010"/>
            <a:ext cx="303530" cy="356235"/>
          </a:xfrm>
          <a:prstGeom prst="rect">
            <a:avLst/>
          </a:prstGeom>
        </p:spPr>
      </p:pic>
      <p:sp>
        <p:nvSpPr>
          <p:cNvPr id="24" name="椭圆 23"/>
          <p:cNvSpPr/>
          <p:nvPr/>
        </p:nvSpPr>
        <p:spPr>
          <a:xfrm rot="14220000">
            <a:off x="10657205" y="2593975"/>
            <a:ext cx="165735" cy="167005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5400000">
            <a:off x="3104515" y="3310890"/>
            <a:ext cx="313055" cy="855345"/>
          </a:xfrm>
          <a:prstGeom prst="ellipse">
            <a:avLst/>
          </a:prstGeom>
          <a:noFill/>
          <a:ln w="38100">
            <a:solidFill>
              <a:srgbClr val="00B05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865" y="3582035"/>
            <a:ext cx="351790" cy="4133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25" grpId="0" bldLvl="0" animBg="1"/>
      <p:bldP spid="18" grpId="0" animBg="1"/>
      <p:bldP spid="19" grpId="0" animBg="1"/>
      <p:bldP spid="21" grpId="0" bldLvl="0" animBg="1"/>
      <p:bldP spid="24" grpId="0" bldLvl="0" animBg="1"/>
      <p:bldP spid="17" grpId="1" animBg="1"/>
      <p:bldP spid="25" grpId="1" animBg="1"/>
      <p:bldP spid="18" grpId="1" animBg="1"/>
      <p:bldP spid="19" grpId="1" animBg="1"/>
      <p:bldP spid="21" grpId="1" animBg="1"/>
      <p:bldP spid="24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90725" y="3244850"/>
            <a:ext cx="7768590" cy="1370330"/>
          </a:xfrm>
        </p:spPr>
        <p:txBody>
          <a:bodyPr>
            <a:normAutofit fontScale="90000"/>
          </a:bodyPr>
          <a:lstStyle/>
          <a:p>
            <a:r>
              <a:rPr lang="zh-CN">
                <a:solidFill>
                  <a:srgbClr val="FF0000"/>
                </a:solidFill>
                <a:sym typeface="+mn-ea"/>
              </a:rPr>
              <a:t>第</a:t>
            </a:r>
            <a:r>
              <a:rPr lang="zh-CN">
                <a:solidFill>
                  <a:srgbClr val="FF0000"/>
                </a:solidFill>
                <a:sym typeface="+mn-ea"/>
              </a:rPr>
              <a:t>二步：</a:t>
            </a:r>
            <a:r>
              <a:rPr>
                <a:solidFill>
                  <a:schemeClr val="tx1"/>
                </a:solidFill>
                <a:sym typeface="+mn-ea"/>
              </a:rPr>
              <a:t>针对Intel SGX SDK的安全增强框架</a:t>
            </a:r>
            <a:r>
              <a:rPr>
                <a:solidFill>
                  <a:srgbClr val="FF0000"/>
                </a:solidFill>
                <a:sym typeface="+mn-ea"/>
              </a:rPr>
              <a:t>设计</a:t>
            </a:r>
            <a:endParaRPr 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cs typeface="微软雅黑" panose="020B0503020204020204" pitchFamily="34" charset="-122"/>
                <a:sym typeface="Arial" panose="020B0604020202020204" pitchFamily="34" charset="0"/>
              </a:rPr>
              <a:t>安全事件</a:t>
            </a:r>
            <a:r>
              <a:rPr>
                <a:cs typeface="微软雅黑" panose="020B0503020204020204" pitchFamily="34" charset="-122"/>
                <a:sym typeface="Arial" panose="020B0604020202020204" pitchFamily="34" charset="0"/>
              </a:rPr>
              <a:t>审计检查</a:t>
            </a:r>
            <a:endParaRPr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内容占位符 2" descr="1617333535(1)"/>
          <p:cNvPicPr>
            <a:picLocks noChangeAspect="1"/>
          </p:cNvPicPr>
          <p:nvPr>
            <p:ph idx="1"/>
          </p:nvPr>
        </p:nvPicPr>
        <p:blipFill>
          <a:blip r:embed="rId1"/>
          <a:srcRect l="998" t="2049" r="1283" b="1855"/>
          <a:stretch>
            <a:fillRect/>
          </a:stretch>
        </p:blipFill>
        <p:spPr>
          <a:xfrm>
            <a:off x="4426585" y="1313815"/>
            <a:ext cx="7642860" cy="51974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文本框 3"/>
          <p:cNvSpPr txBox="1"/>
          <p:nvPr/>
        </p:nvSpPr>
        <p:spPr>
          <a:xfrm>
            <a:off x="9154795" y="2231390"/>
            <a:ext cx="2914650" cy="64516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1. </a:t>
            </a:r>
            <a:r>
              <a:rPr lang="zh-CN" altLang="en-US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Enclave内存方式</a:t>
            </a:r>
            <a:endParaRPr lang="zh-CN" altLang="en-US" b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2. </a:t>
            </a:r>
            <a:r>
              <a:rPr lang="zh-CN" altLang="en-US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密封文件方式</a:t>
            </a:r>
            <a:r>
              <a:rPr lang="en-US" altLang="zh-CN" b="1">
                <a:solidFill>
                  <a:srgbClr val="FF0000"/>
                </a:solidFill>
                <a:effectLst/>
              </a:rPr>
              <a:t>(</a:t>
            </a:r>
            <a:r>
              <a:rPr lang="zh-CN" altLang="en-US" b="1">
                <a:solidFill>
                  <a:srgbClr val="FF0000"/>
                </a:solidFill>
                <a:effectLst/>
              </a:rPr>
              <a:t>开销巨大</a:t>
            </a:r>
            <a:r>
              <a:rPr lang="en-US" altLang="zh-CN" b="1">
                <a:solidFill>
                  <a:srgbClr val="FF0000"/>
                </a:solidFill>
                <a:effectLst/>
              </a:rPr>
              <a:t>)</a:t>
            </a:r>
            <a:endParaRPr lang="en-US" altLang="zh-CN" b="1">
              <a:solidFill>
                <a:srgbClr val="FF0000"/>
              </a:solidFill>
              <a:effectLst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20435" y="3216910"/>
            <a:ext cx="2564765" cy="39878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p>
            <a:r>
              <a:rPr lang="zh-CN" altLang="en-US" sz="20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依靠安全建立技术</a:t>
            </a:r>
            <a:endParaRPr lang="zh-CN" altLang="en-US" sz="2000" b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3010535"/>
            <a:ext cx="18027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rgbClr val="FF0000"/>
                </a:solidFill>
              </a:rPr>
              <a:t>SGX SDK</a:t>
            </a:r>
            <a:r>
              <a:rPr lang="zh-CN" altLang="en-US" sz="3600" b="1">
                <a:solidFill>
                  <a:srgbClr val="FF0000"/>
                </a:solidFill>
              </a:rPr>
              <a:t>🔒</a:t>
            </a:r>
            <a:endParaRPr lang="zh-CN" altLang="en-US" sz="3600" b="1">
              <a:solidFill>
                <a:srgbClr val="FF0000"/>
              </a:solidFill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1551305" y="3324225"/>
            <a:ext cx="701675" cy="5715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296160" y="3133725"/>
            <a:ext cx="124968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28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安全</a:t>
            </a:r>
            <a:endParaRPr lang="zh-CN" altLang="en-US" sz="2800" b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  <a:p>
            <a:pPr algn="ctr"/>
            <a:r>
              <a:rPr lang="zh-CN" altLang="en-US" sz="28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关键点</a:t>
            </a:r>
            <a:endParaRPr lang="zh-CN" altLang="en-US" sz="2800" b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640" y="4903470"/>
            <a:ext cx="567055" cy="666750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3566795" y="3324225"/>
            <a:ext cx="701675" cy="5715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739005" y="700405"/>
            <a:ext cx="73304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每个</a:t>
            </a:r>
            <a:r>
              <a:rPr lang="en-US" altLang="zh-CN" sz="28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Enclave</a:t>
            </a:r>
            <a:r>
              <a:rPr lang="zh-CN" altLang="en-US" sz="28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实例独立使用</a:t>
            </a:r>
            <a:r>
              <a:rPr lang="en-US" altLang="zh-CN" sz="28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SGX-SEF</a:t>
            </a:r>
            <a:endParaRPr lang="en-US" altLang="zh-CN" sz="2800" b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/>
      <p:bldP spid="7" grpId="0" bldLvl="0" animBg="1"/>
      <p:bldP spid="8" grpId="1"/>
      <p:bldP spid="7" grpId="1" animBg="1"/>
      <p:bldP spid="4" grpId="0" bldLvl="0" animBg="1"/>
      <p:bldP spid="5" grpId="0" bldLvl="0" animBg="1"/>
      <p:bldP spid="4" grpId="1"/>
      <p:bldP spid="5" grpId="1"/>
      <p:bldP spid="9" grpId="0" bldLvl="0" animBg="1"/>
      <p:bldP spid="9" grpId="1" animBg="1"/>
      <p:bldP spid="6" grpId="0"/>
      <p:bldP spid="6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>
                <a:solidFill>
                  <a:srgbClr val="FF0000"/>
                </a:solidFill>
                <a:sym typeface="+mn-ea"/>
              </a:rPr>
              <a:t>如何</a:t>
            </a:r>
            <a:r>
              <a:rPr lang="zh-CN">
                <a:solidFill>
                  <a:srgbClr val="FF0000"/>
                </a:solidFill>
                <a:sym typeface="+mn-ea"/>
              </a:rPr>
              <a:t>有效插桩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审计检查点</a:t>
            </a:r>
            <a:r>
              <a:rPr>
                <a:solidFill>
                  <a:srgbClr val="FF0000"/>
                </a:solidFill>
                <a:sym typeface="+mn-ea"/>
              </a:rPr>
              <a:t>？</a:t>
            </a:r>
            <a:endParaRPr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00530" y="1313815"/>
            <a:ext cx="8578850" cy="4591685"/>
          </a:xfrm>
          <a:prstGeom prst="rect">
            <a:avLst/>
          </a:prstGeom>
        </p:spPr>
      </p:pic>
      <p:sp>
        <p:nvSpPr>
          <p:cNvPr id="10486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cs typeface="微软雅黑" panose="020B0503020204020204" pitchFamily="34" charset="-122"/>
                <a:sym typeface="Arial" panose="020B0604020202020204" pitchFamily="34" charset="0"/>
              </a:rPr>
              <a:t>审计检查点插桩方式</a:t>
            </a:r>
            <a:endParaRPr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265920" y="2989580"/>
            <a:ext cx="2926080" cy="1291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安全事件信息更丰富</a:t>
            </a:r>
            <a:endParaRPr lang="zh-CN" altLang="en-US" sz="2000" b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  <a:p>
            <a:r>
              <a:rPr lang="zh-CN" altLang="en-US" sz="5400" b="1">
                <a:solidFill>
                  <a:srgbClr val="FF0000"/>
                </a:solidFill>
                <a:effectLst/>
              </a:rPr>
              <a:t>✔</a:t>
            </a:r>
            <a:endParaRPr lang="zh-CN" altLang="en-US" sz="5400" b="1">
              <a:solidFill>
                <a:srgbClr val="FF0000"/>
              </a:solidFill>
              <a:effectLst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505200" y="2539365"/>
            <a:ext cx="202882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引入大量TCB</a:t>
            </a:r>
            <a:endParaRPr lang="zh-CN" altLang="en-US" sz="2400" b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738745" y="853440"/>
            <a:ext cx="36525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需要先验插桩模式（缺乏）</a:t>
            </a:r>
            <a:endParaRPr lang="zh-CN" altLang="en-US" sz="2400" b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5" y="5904865"/>
            <a:ext cx="1219136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800"/>
              <a:t>[26]Baumann A, Peinado M, Hunt G. Shielding applications from an untrusted cloud with Haven[C]//Proceedings of the 11th USENIX conference on Operating Systems Design and Implementation. 2014: 267-283.</a:t>
            </a:r>
            <a:endParaRPr lang="zh-CN" altLang="en-US" sz="800"/>
          </a:p>
          <a:p>
            <a:r>
              <a:rPr lang="zh-CN" altLang="en-US" sz="800"/>
              <a:t>[27]Tsai C C, Porter D E, Vij M. Graphene-sgx: A practical library {OS} for unmodified applications on {SGX}[C]//2017 {USENIX} Annual Technical Conference ({USENIX}{ATC} 17). 2017: 645-658.</a:t>
            </a:r>
            <a:endParaRPr lang="zh-CN" altLang="en-US" sz="800"/>
          </a:p>
          <a:p>
            <a:r>
              <a:rPr lang="zh-CN" altLang="en-US" sz="800"/>
              <a:t>[28]Arnautov S, Trach B, Gregor F, et al. {SCONE}: Secure linux containers with intel {SGX}[C]//12th {USENIX} Symposium on Operating Systems Design and Implementation ({OSDI} 16). 2016: 689-703.</a:t>
            </a:r>
            <a:endParaRPr lang="zh-CN" altLang="en-US" sz="800"/>
          </a:p>
          <a:p>
            <a:r>
              <a:rPr lang="zh-CN" altLang="en-US" sz="800"/>
              <a:t>[29]Hunt T, Zhu Z, Xu Y, et al. Ryoan: A Distributed Sandbox for Untrusted Computation on Secret Data[C]//12th {USENIX} Symposium on Operating Systems Design and Implementation ({OSDI} 16). 2016: 533-549</a:t>
            </a:r>
            <a:endParaRPr lang="zh-CN" altLang="en-US" sz="800"/>
          </a:p>
          <a:p>
            <a:r>
              <a:rPr lang="zh-CN" altLang="en-US" sz="800"/>
              <a:t>[30]Lind J, Priebe C, Muthukumaran D, et al. Glamdring: Automatic application partitioning for intel {SGX}[C]//2017 {USENIX} Annual Technical Conference ({USENIX}{ATC} 17). 2017: 285-298.</a:t>
            </a:r>
            <a:endParaRPr lang="zh-CN" altLang="en-US" sz="800"/>
          </a:p>
          <a:p>
            <a:r>
              <a:rPr lang="zh-CN" altLang="en-US" sz="800"/>
              <a:t>[31]Shih M W, Lee S, Kim T, et al. T-SGX: Eradicating Controlled-Channel Attacks Against Enclave Programs[C]//NDSS. 2017.</a:t>
            </a:r>
            <a:endParaRPr lang="zh-CN" altLang="en-US" sz="800"/>
          </a:p>
          <a:p>
            <a:r>
              <a:rPr lang="zh-CN" altLang="en-US" sz="800"/>
              <a:t>[33]Ahmad A, Joe B, Xiao Y, et al. OBFUSCURO: A Commodity Obfuscation Engine on Intel SGX[C]//NDSS. 2019.</a:t>
            </a:r>
            <a:endParaRPr lang="zh-CN" altLang="en-US" sz="800"/>
          </a:p>
        </p:txBody>
      </p:sp>
      <p:sp>
        <p:nvSpPr>
          <p:cNvPr id="2" name="文本框 1"/>
          <p:cNvSpPr txBox="1"/>
          <p:nvPr/>
        </p:nvSpPr>
        <p:spPr>
          <a:xfrm>
            <a:off x="10279380" y="1463675"/>
            <a:ext cx="69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 b="1">
                <a:solidFill>
                  <a:srgbClr val="FF0000"/>
                </a:solidFill>
              </a:rPr>
              <a:t>①</a:t>
            </a:r>
            <a:endParaRPr lang="zh-CN" altLang="en-US" sz="4000" b="1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014970" y="2416175"/>
            <a:ext cx="69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 b="1">
                <a:solidFill>
                  <a:srgbClr val="FF0000"/>
                </a:solidFill>
              </a:rPr>
              <a:t>②</a:t>
            </a:r>
            <a:endParaRPr lang="zh-CN" altLang="en-US" sz="4000" b="1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279380" y="4006215"/>
            <a:ext cx="69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 b="1">
                <a:solidFill>
                  <a:srgbClr val="FF0000"/>
                </a:solidFill>
              </a:rPr>
              <a:t>③</a:t>
            </a:r>
            <a:endParaRPr lang="zh-CN" altLang="en-US" sz="4000" b="1">
              <a:solidFill>
                <a:srgbClr val="FF0000"/>
              </a:solidFill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4" grpId="0"/>
      <p:bldP spid="4" grpId="1"/>
      <p:bldP spid="3" grpId="0"/>
      <p:bldP spid="3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cs typeface="微软雅黑" panose="020B0503020204020204" pitchFamily="34" charset="-122"/>
                <a:sym typeface="Arial" panose="020B0604020202020204" pitchFamily="34" charset="0"/>
              </a:rPr>
              <a:t>审计检查点插桩位置</a:t>
            </a:r>
            <a:r>
              <a:rPr>
                <a:cs typeface="微软雅黑" panose="020B0503020204020204" pitchFamily="34" charset="-122"/>
                <a:sym typeface="Arial" panose="020B0604020202020204" pitchFamily="34" charset="0"/>
              </a:rPr>
              <a:t>总结</a:t>
            </a:r>
            <a:endParaRPr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graphicFrame>
        <p:nvGraphicFramePr>
          <p:cNvPr id="8" name="内容占位符 7"/>
          <p:cNvGraphicFramePr/>
          <p:nvPr>
            <p:ph idx="1"/>
            <p:custDataLst>
              <p:tags r:id="rId1"/>
            </p:custDataLst>
          </p:nvPr>
        </p:nvGraphicFramePr>
        <p:xfrm>
          <a:off x="611505" y="2240915"/>
          <a:ext cx="10968990" cy="1898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33210"/>
                <a:gridCol w="4335780"/>
              </a:tblGrid>
              <a:tr h="5181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安全关键点</a:t>
                      </a:r>
                      <a:endParaRPr lang="zh-CN" altLang="en-US" sz="2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审计检查点插桩位置</a:t>
                      </a:r>
                      <a:endParaRPr lang="zh-CN" altLang="en-US" sz="2800"/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 algn="just">
                        <a:buNone/>
                      </a:pPr>
                      <a:r>
                        <a:rPr sz="2400" b="1">
                          <a:solidFill>
                            <a:srgbClr val="FF0000"/>
                          </a:solidFill>
                        </a:rPr>
                        <a:t>E/OCALL</a:t>
                      </a:r>
                      <a:r>
                        <a:rPr lang="en-US" sz="2400" b="1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zh-CN" sz="2000">
                          <a:sym typeface="+mn-ea"/>
                        </a:rPr>
                        <a:t>的</a:t>
                      </a:r>
                      <a:r>
                        <a:rPr lang="zh-CN" altLang="en-US" sz="2000">
                          <a:sym typeface="+mn-ea"/>
                        </a:rPr>
                        <a:t>安全关键点</a:t>
                      </a:r>
                      <a:endParaRPr lang="zh-CN" altLang="en-US" sz="20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just">
                        <a:buNone/>
                      </a:pPr>
                      <a:r>
                        <a:rPr lang="zh-CN" sz="2400">
                          <a:solidFill>
                            <a:srgbClr val="FF0000"/>
                          </a:solidFill>
                        </a:rPr>
                        <a:t>可信</a:t>
                      </a:r>
                      <a:r>
                        <a:rPr sz="2400">
                          <a:solidFill>
                            <a:srgbClr val="FF0000"/>
                          </a:solidFill>
                        </a:rPr>
                        <a:t>Stub内</a:t>
                      </a:r>
                      <a:r>
                        <a:rPr lang="zh-CN" sz="2400">
                          <a:solidFill>
                            <a:srgbClr val="FF0000"/>
                          </a:solidFill>
                        </a:rPr>
                        <a:t>指定位置</a:t>
                      </a:r>
                      <a:endParaRPr lang="zh-CN" sz="2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96240">
                <a:tc>
                  <a:txBody>
                    <a:bodyPr/>
                    <a:p>
                      <a:pPr algn="just">
                        <a:buNone/>
                      </a:pPr>
                      <a:r>
                        <a:rPr sz="2400" b="1">
                          <a:solidFill>
                            <a:srgbClr val="FF0000"/>
                          </a:solidFill>
                        </a:rPr>
                        <a:t>AEX</a:t>
                      </a:r>
                      <a:r>
                        <a:rPr lang="en-US" sz="2400" b="1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zh-CN" sz="2000">
                          <a:sym typeface="+mn-ea"/>
                        </a:rPr>
                        <a:t>的</a:t>
                      </a:r>
                      <a:r>
                        <a:rPr lang="zh-CN" altLang="en-US" sz="2000">
                          <a:sym typeface="+mn-ea"/>
                        </a:rPr>
                        <a:t>安全关键点</a:t>
                      </a:r>
                      <a:endParaRPr lang="zh-CN" altLang="en-US" sz="20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just">
                        <a:buNone/>
                      </a:pPr>
                      <a:r>
                        <a:rPr sz="2400">
                          <a:solidFill>
                            <a:srgbClr val="FF0000"/>
                          </a:solidFill>
                        </a:rPr>
                        <a:t>tRTS端异常处理函数</a:t>
                      </a:r>
                      <a:endParaRPr lang="zh-CN" altLang="en-US" sz="2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66090">
                <a:tc>
                  <a:txBody>
                    <a:bodyPr/>
                    <a:p>
                      <a:pPr algn="just">
                        <a:buNone/>
                      </a:pPr>
                      <a:r>
                        <a:rPr sz="2400" b="1">
                          <a:solidFill>
                            <a:srgbClr val="FF0000"/>
                          </a:solidFill>
                        </a:rPr>
                        <a:t>tRTS受保护文件系统库</a:t>
                      </a:r>
                      <a:r>
                        <a:rPr lang="en-US" sz="2400" b="1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zh-CN" sz="2000">
                          <a:sym typeface="+mn-ea"/>
                        </a:rPr>
                        <a:t>的</a:t>
                      </a:r>
                      <a:r>
                        <a:rPr lang="zh-CN" altLang="en-US" sz="2000">
                          <a:sym typeface="+mn-ea"/>
                        </a:rPr>
                        <a:t>安全关键点</a:t>
                      </a:r>
                      <a:endParaRPr lang="zh-CN" altLang="en-US" sz="20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just">
                        <a:buNone/>
                      </a:pPr>
                      <a:r>
                        <a:rPr lang="zh-CN" sz="2400">
                          <a:solidFill>
                            <a:srgbClr val="FF0000"/>
                          </a:solidFill>
                        </a:rPr>
                        <a:t>密封文件操作函数中</a:t>
                      </a:r>
                      <a:endParaRPr lang="zh-CN" sz="2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>
                <a:sym typeface="+mn-ea"/>
              </a:rPr>
              <a:t>全球云计算市场（</a:t>
            </a:r>
            <a:r>
              <a:rPr lang="en-US" altLang="zh-CN">
                <a:sym typeface="+mn-ea"/>
              </a:rPr>
              <a:t>IaaS</a:t>
            </a:r>
            <a:r>
              <a:rPr>
                <a:sym typeface="+mn-ea"/>
              </a:rPr>
              <a:t>）份额达445亿美元</a:t>
            </a:r>
            <a:r>
              <a:rPr sz="2200">
                <a:sym typeface="+mn-ea"/>
              </a:rPr>
              <a:t>（Gartner</a:t>
            </a:r>
            <a:r>
              <a:rPr lang="en-US" altLang="zh-CN" sz="2200">
                <a:sym typeface="+mn-ea"/>
              </a:rPr>
              <a:t> 2019</a:t>
            </a:r>
            <a:r>
              <a:rPr sz="2200">
                <a:sym typeface="+mn-ea"/>
              </a:rPr>
              <a:t>）</a:t>
            </a:r>
            <a:endParaRPr sz="2200">
              <a:sym typeface="+mn-ea"/>
            </a:endParaRPr>
          </a:p>
        </p:txBody>
      </p:sp>
      <p:pic>
        <p:nvPicPr>
          <p:cNvPr id="10" name="图片 2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364865" y="1450340"/>
            <a:ext cx="5455285" cy="4810760"/>
          </a:xfrm>
          <a:prstGeom prst="rect">
            <a:avLst/>
          </a:prstGeom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635" y="6397625"/>
            <a:ext cx="121913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00"/>
              <a:t>[ ]</a:t>
            </a:r>
            <a:r>
              <a:rPr lang="zh-CN" altLang="en-US" sz="800"/>
              <a:t>https://www.gartner.com/en/newsroom/press-releases/2020-08-10-gartner-says-worldwide-iaas-public-cloud-services-market-grew-37-point-3-percent-in-2019</a:t>
            </a:r>
            <a:endParaRPr lang="zh-CN" altLang="en-US" sz="800"/>
          </a:p>
          <a:p>
            <a:r>
              <a:rPr lang="zh-CN" altLang="en-US" sz="800"/>
              <a:t>[29]Hunt T, Zhu Z, Xu Y, et al. Ryoan: A Distributed Sandbox for Untrusted Computation on Secret Data[C]//12th {USENIX} Symposium on Operating Systems Design and Implementation ({OSDI} 16). 2016: 533-549</a:t>
            </a:r>
            <a:endParaRPr lang="zh-CN" altLang="en-US" sz="800"/>
          </a:p>
          <a:p>
            <a:r>
              <a:rPr lang="zh-CN" altLang="en-US" sz="800"/>
              <a:t>[36]Orenbach M, Baumann A, Silberstein M. Autarky: closing controlled channels with self-paging enclaves[C]//Proceedings of the Fifteenth European Conference on Computer Systems. 2020: 1-16.</a:t>
            </a:r>
            <a:endParaRPr lang="zh-CN" altLang="en-US" sz="800"/>
          </a:p>
        </p:txBody>
      </p:sp>
    </p:spTree>
    <p:custDataLst>
      <p:tags r:id="rId3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cs typeface="微软雅黑" panose="020B0503020204020204" pitchFamily="34" charset="-122"/>
                <a:sym typeface="Arial" panose="020B0604020202020204" pitchFamily="34" charset="0"/>
              </a:rPr>
              <a:t>审计检查点插桩位置筛选</a:t>
            </a:r>
            <a:r>
              <a:rPr>
                <a:cs typeface="微软雅黑" panose="020B0503020204020204" pitchFamily="34" charset="-122"/>
                <a:sym typeface="Arial" panose="020B0604020202020204" pitchFamily="34" charset="0"/>
              </a:rPr>
              <a:t>（以</a:t>
            </a:r>
            <a:r>
              <a:rPr lang="en-US" altLang="zh-CN">
                <a:cs typeface="微软雅黑" panose="020B0503020204020204" pitchFamily="34" charset="-122"/>
                <a:sym typeface="Arial" panose="020B0604020202020204" pitchFamily="34" charset="0"/>
              </a:rPr>
              <a:t>OCALL</a:t>
            </a:r>
            <a:r>
              <a:rPr>
                <a:cs typeface="微软雅黑" panose="020B0503020204020204" pitchFamily="34" charset="-122"/>
                <a:sym typeface="Arial" panose="020B0604020202020204" pitchFamily="34" charset="0"/>
              </a:rPr>
              <a:t>为</a:t>
            </a:r>
            <a:r>
              <a:rPr>
                <a:cs typeface="微软雅黑" panose="020B0503020204020204" pitchFamily="34" charset="-122"/>
                <a:sym typeface="Arial" panose="020B0604020202020204" pitchFamily="34" charset="0"/>
              </a:rPr>
              <a:t>例）</a:t>
            </a:r>
            <a:endParaRPr lang="en-US" altLang="zh-CN"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9" descr="1617293077(1)"/>
          <p:cNvPicPr>
            <a:picLocks noChangeAspect="1"/>
          </p:cNvPicPr>
          <p:nvPr>
            <p:ph idx="1"/>
          </p:nvPr>
        </p:nvPicPr>
        <p:blipFill>
          <a:blip r:embed="rId1"/>
          <a:srcRect l="1632" t="1848" r="5261" b="19684"/>
          <a:stretch>
            <a:fillRect/>
          </a:stretch>
        </p:blipFill>
        <p:spPr>
          <a:xfrm>
            <a:off x="1416050" y="1948815"/>
            <a:ext cx="9353550" cy="44951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6670675" y="1948815"/>
            <a:ext cx="4098925" cy="39878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p>
            <a:r>
              <a:rPr lang="zh-CN" altLang="en-US" sz="2000" b="1" u="sng">
                <a:solidFill>
                  <a:srgbClr val="FF0000"/>
                </a:solidFill>
                <a:effectLst/>
              </a:rPr>
              <a:t>如果</a:t>
            </a:r>
            <a:r>
              <a:rPr lang="en-US" altLang="zh-CN" sz="2000" b="1" u="sng">
                <a:solidFill>
                  <a:srgbClr val="FF0000"/>
                </a:solidFill>
                <a:effectLst/>
              </a:rPr>
              <a:t>OCALL</a:t>
            </a:r>
            <a:r>
              <a:rPr lang="zh-CN" altLang="en-US" sz="2000" b="1" u="sng">
                <a:solidFill>
                  <a:srgbClr val="FF0000"/>
                </a:solidFill>
                <a:effectLst/>
              </a:rPr>
              <a:t>流程中包含子</a:t>
            </a:r>
            <a:r>
              <a:rPr lang="en-US" altLang="zh-CN" sz="2000" b="1" u="sng">
                <a:solidFill>
                  <a:srgbClr val="FF0000"/>
                </a:solidFill>
                <a:effectLst/>
              </a:rPr>
              <a:t>OCALL</a:t>
            </a:r>
            <a:endParaRPr lang="en-US" altLang="zh-CN" sz="2000" b="1" u="sng">
              <a:solidFill>
                <a:srgbClr val="FF0000"/>
              </a:solidFill>
              <a:effectLst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08330" y="1313815"/>
            <a:ext cx="105695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安全关键点中存在若干点位可供插桩审计检查代码，但有些点位不适合插桩。</a:t>
            </a:r>
            <a:endParaRPr lang="zh-CN" altLang="en-US" sz="2400" b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90725" y="3265805"/>
            <a:ext cx="7768590" cy="1349375"/>
          </a:xfrm>
        </p:spPr>
        <p:txBody>
          <a:bodyPr>
            <a:normAutofit fontScale="90000"/>
          </a:bodyPr>
          <a:lstStyle/>
          <a:p>
            <a:r>
              <a:rPr lang="zh-CN">
                <a:solidFill>
                  <a:srgbClr val="FF0000"/>
                </a:solidFill>
                <a:sym typeface="+mn-ea"/>
              </a:rPr>
              <a:t>第</a:t>
            </a:r>
            <a:r>
              <a:rPr lang="zh-CN">
                <a:solidFill>
                  <a:srgbClr val="FF0000"/>
                </a:solidFill>
                <a:sym typeface="+mn-ea"/>
              </a:rPr>
              <a:t>三步：</a:t>
            </a:r>
            <a:r>
              <a:rPr>
                <a:solidFill>
                  <a:schemeClr val="tx1"/>
                </a:solidFill>
                <a:sym typeface="+mn-ea"/>
              </a:rPr>
              <a:t>针对Intel SGX SDK的安全增强框架</a:t>
            </a:r>
            <a:r>
              <a:rPr>
                <a:solidFill>
                  <a:srgbClr val="FF0000"/>
                </a:solidFill>
                <a:sym typeface="+mn-ea"/>
              </a:rPr>
              <a:t>验证</a:t>
            </a:r>
            <a:endParaRPr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cs typeface="微软雅黑" panose="020B0503020204020204" pitchFamily="34" charset="-122"/>
                <a:sym typeface="Arial" panose="020B0604020202020204" pitchFamily="34" charset="0"/>
              </a:rPr>
              <a:t>实验环境</a:t>
            </a:r>
            <a:endParaRPr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48619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190490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sz="2400" b="1"/>
              <a:t>本文的实验环境为笔记本</a:t>
            </a:r>
            <a:endParaRPr sz="2400" b="1"/>
          </a:p>
          <a:p>
            <a:pPr lvl="1"/>
            <a:r>
              <a:rPr sz="2000"/>
              <a:t>CPU型号：i5-9300H</a:t>
            </a:r>
            <a:endParaRPr sz="2000"/>
          </a:p>
          <a:p>
            <a:pPr lvl="1"/>
            <a:r>
              <a:rPr sz="2000"/>
              <a:t>内存大小：16GB</a:t>
            </a:r>
            <a:endParaRPr sz="2000"/>
          </a:p>
          <a:p>
            <a:pPr lvl="1"/>
            <a:r>
              <a:rPr sz="2000"/>
              <a:t>操作系统：Ubuntu20.04</a:t>
            </a:r>
            <a:endParaRPr sz="2000"/>
          </a:p>
          <a:p>
            <a:pPr lvl="1"/>
            <a:r>
              <a:rPr sz="2000"/>
              <a:t>Linux内核版本：5.4</a:t>
            </a:r>
            <a:endParaRPr sz="2000"/>
          </a:p>
          <a:p>
            <a:pPr lvl="1"/>
            <a:r>
              <a:rPr sz="2000"/>
              <a:t>linux-sgx（Intel SGX PSW及SDK）版本：2.11</a:t>
            </a:r>
            <a:endParaRPr sz="2000"/>
          </a:p>
          <a:p>
            <a:pPr lvl="1"/>
            <a:r>
              <a:rPr sz="2000"/>
              <a:t>linux-sgx-driver（Intel SGX驱动）版本：2.11</a:t>
            </a:r>
            <a:endParaRPr sz="2000"/>
          </a:p>
        </p:txBody>
      </p:sp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cs typeface="微软雅黑" panose="020B0503020204020204" pitchFamily="34" charset="-122"/>
                <a:sym typeface="Arial" panose="020B0604020202020204" pitchFamily="34" charset="0"/>
              </a:rPr>
              <a:t>审计功能效果验证</a:t>
            </a:r>
            <a:endParaRPr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7" descr="2021-03-15 16-37-28 的屏幕截图"/>
          <p:cNvPicPr>
            <a:picLocks noChangeAspect="1"/>
          </p:cNvPicPr>
          <p:nvPr>
            <p:ph idx="1"/>
          </p:nvPr>
        </p:nvPicPr>
        <p:blipFill>
          <a:blip r:embed="rId1" cstate="print"/>
          <a:srcRect/>
          <a:stretch>
            <a:fillRect/>
          </a:stretch>
        </p:blipFill>
        <p:spPr>
          <a:xfrm>
            <a:off x="967105" y="1490345"/>
            <a:ext cx="10250805" cy="51904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custDataLst>
      <p:tags r:id="rId2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cs typeface="微软雅黑" panose="020B0503020204020204" pitchFamily="34" charset="-122"/>
                <a:sym typeface="Arial" panose="020B0604020202020204" pitchFamily="34" charset="0"/>
              </a:rPr>
              <a:t>审计功能性能分析</a:t>
            </a:r>
            <a:r>
              <a:rPr lang="en-US" altLang="zh-CN">
                <a:cs typeface="微软雅黑" panose="020B0503020204020204" pitchFamily="34" charset="-122"/>
                <a:sym typeface="Arial" panose="020B0604020202020204" pitchFamily="34" charset="0"/>
              </a:rPr>
              <a:t>—</a:t>
            </a:r>
            <a:r>
              <a:rPr>
                <a:sym typeface="+mn-ea"/>
              </a:rPr>
              <a:t>测量调用方式固有开销</a:t>
            </a:r>
            <a:r>
              <a:rPr>
                <a:sym typeface="+mn-ea"/>
              </a:rPr>
              <a:t>增幅</a:t>
            </a:r>
            <a:endParaRPr>
              <a:sym typeface="+mn-ea"/>
            </a:endParaRPr>
          </a:p>
        </p:txBody>
      </p:sp>
      <p:sp>
        <p:nvSpPr>
          <p:cNvPr id="1048619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190490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altLang="zh-CN" b="1"/>
              <a:t>日志记录项数</a:t>
            </a:r>
            <a:r>
              <a:rPr b="1">
                <a:sym typeface="+mn-ea"/>
              </a:rPr>
              <a:t>越</a:t>
            </a:r>
            <a:r>
              <a:rPr b="1"/>
              <a:t>大</a:t>
            </a:r>
            <a:r>
              <a:rPr lang="en-US" altLang="zh-CN" b="1"/>
              <a:t>，审计功能开销</a:t>
            </a:r>
            <a:r>
              <a:rPr b="1"/>
              <a:t>增幅</a:t>
            </a:r>
            <a:r>
              <a:rPr b="1">
                <a:sym typeface="+mn-ea"/>
              </a:rPr>
              <a:t>越</a:t>
            </a:r>
            <a:r>
              <a:rPr lang="en-US" altLang="zh-CN" b="1"/>
              <a:t>大</a:t>
            </a:r>
            <a:endParaRPr lang="en-US" altLang="zh-CN" b="1"/>
          </a:p>
          <a:p>
            <a:pPr lvl="1"/>
            <a:r>
              <a:rPr lang="en-US" altLang="zh-CN"/>
              <a:t>原因</a:t>
            </a:r>
            <a:r>
              <a:t>：</a:t>
            </a:r>
            <a:r>
              <a:rPr lang="en-US" altLang="zh-CN"/>
              <a:t>日志使用维护开销增大，</a:t>
            </a:r>
            <a:r>
              <a:rPr lang="en-US" altLang="zh-CN"/>
              <a:t>Cache-Miss导致开销增大。</a:t>
            </a:r>
            <a:endParaRPr lang="en-US" altLang="zh-CN"/>
          </a:p>
          <a:p>
            <a:pPr marL="0" lvl="0" indent="0">
              <a:buNone/>
            </a:pPr>
            <a:r>
              <a:rPr lang="en-US" altLang="zh-CN" b="1"/>
              <a:t>相较不使用SGX-SEF，Switchless</a:t>
            </a:r>
            <a:r>
              <a:rPr lang="en-US" altLang="zh-CN" b="1">
                <a:sym typeface="+mn-ea"/>
              </a:rPr>
              <a:t>调用</a:t>
            </a:r>
            <a:r>
              <a:rPr lang="en-US" altLang="zh-CN" b="1"/>
              <a:t>方式开销增幅明显，Ordinary</a:t>
            </a:r>
            <a:r>
              <a:rPr lang="en-US" altLang="zh-CN" b="1">
                <a:sym typeface="+mn-ea"/>
              </a:rPr>
              <a:t>调用</a:t>
            </a:r>
            <a:r>
              <a:rPr lang="en-US" altLang="zh-CN" b="1"/>
              <a:t>方式开销增幅较小</a:t>
            </a:r>
            <a:endParaRPr lang="en-US" altLang="zh-CN" b="1"/>
          </a:p>
          <a:p>
            <a:pPr lvl="1"/>
            <a:r>
              <a:rPr lang="en-US" altLang="zh-CN">
                <a:sym typeface="+mn-ea"/>
              </a:rPr>
              <a:t>原因</a:t>
            </a:r>
            <a:r>
              <a:rPr>
                <a:sym typeface="+mn-ea"/>
              </a:rPr>
              <a:t>：</a:t>
            </a:r>
            <a:r>
              <a:rPr lang="en-US" altLang="zh-CN"/>
              <a:t>Switchless</a:t>
            </a:r>
            <a:r>
              <a:rPr lang="en-US" altLang="zh-CN">
                <a:sym typeface="+mn-ea"/>
              </a:rPr>
              <a:t>调用</a:t>
            </a:r>
            <a:r>
              <a:rPr lang="en-US" altLang="zh-CN"/>
              <a:t>方式中工人线程</a:t>
            </a:r>
            <a:r>
              <a:t>们</a:t>
            </a:r>
            <a:r>
              <a:rPr lang="en-US" altLang="zh-CN"/>
              <a:t>并发记录日志大幅增加性能开销。</a:t>
            </a:r>
            <a:endParaRPr lang="en-US" altLang="zh-CN"/>
          </a:p>
          <a:p>
            <a:pPr marL="0" lvl="0" indent="0">
              <a:buNone/>
            </a:pPr>
            <a:r>
              <a:rPr lang="en-US" altLang="zh-CN" b="1">
                <a:sym typeface="+mn-ea"/>
              </a:rPr>
              <a:t>100项</a:t>
            </a:r>
            <a:r>
              <a:rPr lang="en-US" altLang="zh-CN" b="1">
                <a:sym typeface="+mn-ea"/>
              </a:rPr>
              <a:t>日志大小审计功能最优情况</a:t>
            </a:r>
            <a:r>
              <a:rPr lang="en-US" altLang="zh-CN" b="1">
                <a:sym typeface="+mn-ea"/>
              </a:rPr>
              <a:t>下</a:t>
            </a:r>
            <a:r>
              <a:rPr lang="en-US" altLang="zh-CN" b="1">
                <a:sym typeface="+mn-ea"/>
              </a:rPr>
              <a:t>（Ordinary调用方式）开销增幅仅为18%</a:t>
            </a:r>
            <a:endParaRPr lang="en-US" altLang="zh-CN" b="1">
              <a:sym typeface="+mn-ea"/>
            </a:endParaRPr>
          </a:p>
          <a:p>
            <a:pPr lvl="1"/>
            <a:r>
              <a:rPr>
                <a:sym typeface="+mn-ea"/>
              </a:rPr>
              <a:t>基于大量实验，</a:t>
            </a:r>
            <a:r>
              <a:rPr lang="en-US" altLang="zh-CN">
                <a:sym typeface="+mn-ea"/>
              </a:rPr>
              <a:t>100项</a:t>
            </a:r>
            <a:r>
              <a:rPr lang="en-US" altLang="zh-CN"/>
              <a:t>日志大小审计功能对各调用方式开销增幅</a:t>
            </a:r>
            <a:r>
              <a:t>适中</a:t>
            </a:r>
            <a:r>
              <a:rPr lang="en-US" altLang="zh-CN"/>
              <a:t>，足够记录</a:t>
            </a:r>
            <a:r>
              <a:t>近期</a:t>
            </a:r>
            <a:r>
              <a:rPr lang="en-US" altLang="zh-CN"/>
              <a:t>安全事件用于审计检查</a:t>
            </a:r>
            <a:r>
              <a:t>。</a:t>
            </a: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4296410" y="4119245"/>
          <a:ext cx="7733665" cy="266382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1703705"/>
                <a:gridCol w="1082040"/>
                <a:gridCol w="1200785"/>
                <a:gridCol w="1069975"/>
                <a:gridCol w="1140460"/>
                <a:gridCol w="1536700"/>
              </a:tblGrid>
              <a:tr h="2997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日志记录项数</a:t>
                      </a:r>
                      <a:endParaRPr lang="en-US" altLang="en-US" sz="1400"/>
                    </a:p>
                  </a:txBody>
                  <a:tcPr marL="6350" marR="6350" marT="635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10000项</a:t>
                      </a:r>
                      <a:endParaRPr lang="en-US" altLang="en-US" sz="1400"/>
                    </a:p>
                  </a:txBody>
                  <a:tcPr marL="6350" marR="6350" marT="635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1000项</a:t>
                      </a:r>
                      <a:endParaRPr lang="en-US" altLang="en-US" sz="1400"/>
                    </a:p>
                  </a:txBody>
                  <a:tcPr marL="6350" marR="6350" marT="635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100项</a:t>
                      </a:r>
                      <a:endParaRPr lang="en-US" altLang="en-US" sz="1400"/>
                    </a:p>
                  </a:txBody>
                  <a:tcPr marL="6350" marR="6350" marT="635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10项</a:t>
                      </a:r>
                      <a:endParaRPr lang="en-US" altLang="en-US" sz="1400"/>
                    </a:p>
                  </a:txBody>
                  <a:tcPr marL="6350" marR="6350" marT="635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No SGX-SEF</a:t>
                      </a:r>
                      <a:endParaRPr lang="en-US" altLang="en-US" sz="1400"/>
                    </a:p>
                  </a:txBody>
                  <a:tcPr marL="6350" marR="6350" marT="635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11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Switchless OCALL时长（秒）</a:t>
                      </a:r>
                      <a:endParaRPr lang="en-US" altLang="en-US" sz="1400"/>
                    </a:p>
                  </a:txBody>
                  <a:tcPr marL="6350" marR="6350" marT="635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3.149677</a:t>
                      </a:r>
                      <a:endParaRPr lang="en-US" altLang="en-US" sz="1400"/>
                    </a:p>
                  </a:txBody>
                  <a:tcPr marL="6350" marR="6350" marT="635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0.346707</a:t>
                      </a:r>
                      <a:endParaRPr lang="en-US" altLang="en-US" sz="1400"/>
                    </a:p>
                  </a:txBody>
                  <a:tcPr marL="6350" marR="6350" marT="635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0.081700</a:t>
                      </a:r>
                      <a:endParaRPr lang="en-US" altLang="en-US" sz="1400"/>
                    </a:p>
                  </a:txBody>
                  <a:tcPr marL="6350" marR="6350" marT="635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0.057652</a:t>
                      </a:r>
                      <a:endParaRPr lang="en-US" altLang="en-US" sz="1400"/>
                    </a:p>
                  </a:txBody>
                  <a:tcPr marL="6350" marR="6350" marT="635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0.016433</a:t>
                      </a:r>
                      <a:endParaRPr lang="en-US" altLang="en-US" sz="1400"/>
                    </a:p>
                  </a:txBody>
                  <a:tcPr marL="6350" marR="6350" marT="635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11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Ordinary OCALL时长（秒）</a:t>
                      </a:r>
                      <a:endParaRPr lang="en-US" altLang="en-US" sz="1400"/>
                    </a:p>
                  </a:txBody>
                  <a:tcPr marL="6350" marR="6350" marT="635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3.494144</a:t>
                      </a:r>
                      <a:endParaRPr lang="en-US" altLang="en-US" sz="1400"/>
                    </a:p>
                  </a:txBody>
                  <a:tcPr marL="6350" marR="6350" marT="635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0.527837</a:t>
                      </a:r>
                      <a:endParaRPr lang="en-US" altLang="en-US" sz="1400"/>
                    </a:p>
                  </a:txBody>
                  <a:tcPr marL="6350" marR="6350" marT="635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0.263078</a:t>
                      </a:r>
                      <a:endParaRPr lang="en-US" altLang="en-US" sz="1400"/>
                    </a:p>
                  </a:txBody>
                  <a:tcPr marL="6350" marR="6350" marT="635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0.238200</a:t>
                      </a:r>
                      <a:endParaRPr lang="en-US" altLang="en-US" sz="1400"/>
                    </a:p>
                  </a:txBody>
                  <a:tcPr marL="6350" marR="6350" marT="635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0.174782</a:t>
                      </a:r>
                      <a:endParaRPr lang="en-US" altLang="en-US" sz="1400"/>
                    </a:p>
                  </a:txBody>
                  <a:tcPr marL="6350" marR="6350" marT="635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05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Switchless ECALL时长（秒）</a:t>
                      </a:r>
                      <a:endParaRPr lang="en-US" altLang="en-US" sz="1400"/>
                    </a:p>
                  </a:txBody>
                  <a:tcPr marL="6350" marR="6350" marT="635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3.254656</a:t>
                      </a:r>
                      <a:endParaRPr lang="en-US" altLang="en-US" sz="1400"/>
                    </a:p>
                  </a:txBody>
                  <a:tcPr marL="6350" marR="6350" marT="635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0.363362</a:t>
                      </a:r>
                      <a:endParaRPr lang="en-US" altLang="en-US" sz="1400"/>
                    </a:p>
                  </a:txBody>
                  <a:tcPr marL="6350" marR="6350" marT="635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0.096939</a:t>
                      </a:r>
                      <a:endParaRPr lang="en-US" altLang="en-US" sz="1400"/>
                    </a:p>
                  </a:txBody>
                  <a:tcPr marL="6350" marR="6350" marT="635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0.067975</a:t>
                      </a:r>
                      <a:endParaRPr lang="en-US" altLang="en-US" sz="1400"/>
                    </a:p>
                  </a:txBody>
                  <a:tcPr marL="6350" marR="6350" marT="635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0.021817</a:t>
                      </a:r>
                      <a:endParaRPr lang="en-US" altLang="en-US" sz="1400"/>
                    </a:p>
                  </a:txBody>
                  <a:tcPr marL="6350" marR="6350" marT="635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11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Ordinary ECALL时长（秒）</a:t>
                      </a:r>
                      <a:endParaRPr lang="en-US" altLang="en-US" sz="1400"/>
                    </a:p>
                  </a:txBody>
                  <a:tcPr marL="6350" marR="6350" marT="635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3.587716</a:t>
                      </a:r>
                      <a:endParaRPr lang="en-US" altLang="en-US" sz="1400"/>
                    </a:p>
                  </a:txBody>
                  <a:tcPr marL="6350" marR="6350" marT="635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0.722888</a:t>
                      </a:r>
                      <a:endParaRPr lang="en-US" altLang="en-US" sz="1400"/>
                    </a:p>
                  </a:txBody>
                  <a:tcPr marL="6350" marR="6350" marT="635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0.452293</a:t>
                      </a:r>
                      <a:endParaRPr lang="en-US" altLang="en-US" sz="1400"/>
                    </a:p>
                  </a:txBody>
                  <a:tcPr marL="6350" marR="6350" marT="635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0.429314</a:t>
                      </a:r>
                      <a:endParaRPr lang="en-US" altLang="en-US" sz="1400"/>
                    </a:p>
                  </a:txBody>
                  <a:tcPr marL="6350" marR="6350" marT="635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/>
                        <a:t>0.382114</a:t>
                      </a:r>
                      <a:endParaRPr lang="en-US" altLang="en-US" sz="1400"/>
                    </a:p>
                  </a:txBody>
                  <a:tcPr marL="6350" marR="6350" marT="635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48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48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48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48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cs typeface="微软雅黑" panose="020B0503020204020204" pitchFamily="34" charset="-122"/>
                <a:sym typeface="Arial" panose="020B0604020202020204" pitchFamily="34" charset="0"/>
              </a:rPr>
              <a:t>审计功能</a:t>
            </a:r>
            <a:r>
              <a:rPr>
                <a:cs typeface="微软雅黑" panose="020B0503020204020204" pitchFamily="34" charset="-122"/>
                <a:sym typeface="Arial" panose="020B0604020202020204" pitchFamily="34" charset="0"/>
              </a:rPr>
              <a:t>性能分析</a:t>
            </a:r>
            <a:r>
              <a:rPr lang="en-US" altLang="zh-CN">
                <a:cs typeface="微软雅黑" panose="020B0503020204020204" pitchFamily="34" charset="-122"/>
                <a:sym typeface="Arial" panose="020B0604020202020204" pitchFamily="34" charset="0"/>
              </a:rPr>
              <a:t>—</a:t>
            </a:r>
            <a:r>
              <a:rPr>
                <a:sym typeface="+mn-ea"/>
              </a:rPr>
              <a:t>测量实际应用中开销</a:t>
            </a:r>
            <a:r>
              <a:rPr>
                <a:sym typeface="+mn-ea"/>
              </a:rPr>
              <a:t>增幅</a:t>
            </a:r>
            <a:endParaRPr>
              <a:sym typeface="+mn-ea"/>
            </a:endParaRPr>
          </a:p>
        </p:txBody>
      </p:sp>
      <p:sp>
        <p:nvSpPr>
          <p:cNvPr id="1048619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190490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b="1"/>
              <a:t>使用审计功能相较不使用审计功能</a:t>
            </a:r>
            <a:r>
              <a:rPr b="1"/>
              <a:t>时，SampleEnclave开销增幅为13%</a:t>
            </a:r>
            <a:endParaRPr b="1"/>
          </a:p>
          <a:p>
            <a:pPr lvl="1"/>
            <a:r>
              <a:rPr>
                <a:sym typeface="+mn-ea"/>
              </a:rPr>
              <a:t>条件：使用Enclave内存形式的100项</a:t>
            </a:r>
            <a:r>
              <a:rPr>
                <a:sym typeface="+mn-ea"/>
              </a:rPr>
              <a:t>日志大小</a:t>
            </a:r>
            <a:r>
              <a:rPr>
                <a:sym typeface="+mn-ea"/>
              </a:rPr>
              <a:t>的审计功能</a:t>
            </a:r>
            <a:endParaRPr>
              <a:sym typeface="+mn-ea"/>
            </a:endParaRPr>
          </a:p>
          <a:p>
            <a:pPr lvl="1"/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538605" y="3810000"/>
          <a:ext cx="9115425" cy="112585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2350770"/>
                <a:gridCol w="2973070"/>
                <a:gridCol w="3791585"/>
              </a:tblGrid>
              <a:tr h="5708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/>
                        <a:t>日志记录项数</a:t>
                      </a:r>
                      <a:endParaRPr lang="en-US" altLang="en-US"/>
                    </a:p>
                  </a:txBody>
                  <a:tcPr marL="6350" marR="6350" marT="635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/>
                        <a:t>100项</a:t>
                      </a:r>
                      <a:endParaRPr lang="en-US" altLang="en-US"/>
                    </a:p>
                  </a:txBody>
                  <a:tcPr marL="6350" marR="6350" marT="635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/>
                        <a:t>No SGX-SEF</a:t>
                      </a:r>
                      <a:endParaRPr lang="en-US" altLang="en-US"/>
                    </a:p>
                  </a:txBody>
                  <a:tcPr marL="6350" marR="6350" marT="635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49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/>
                        <a:t>SampleEnclave执行时长（秒）</a:t>
                      </a:r>
                      <a:endParaRPr lang="en-US" altLang="en-US"/>
                    </a:p>
                  </a:txBody>
                  <a:tcPr marL="6350" marR="6350" marT="635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/>
                        <a:t>0.072994</a:t>
                      </a:r>
                      <a:endParaRPr lang="en-US" altLang="en-US"/>
                    </a:p>
                  </a:txBody>
                  <a:tcPr marL="6350" marR="6350" marT="635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/>
                        <a:t>0.064461</a:t>
                      </a:r>
                      <a:endParaRPr lang="en-US" altLang="en-US"/>
                    </a:p>
                  </a:txBody>
                  <a:tcPr marL="6350" marR="6350" marT="635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cs typeface="微软雅黑" panose="020B0503020204020204" pitchFamily="34" charset="-122"/>
                <a:sym typeface="Arial" panose="020B0604020202020204" pitchFamily="34" charset="0"/>
              </a:rPr>
              <a:t>针对</a:t>
            </a:r>
            <a:r>
              <a:rPr lang="en-US" altLang="zh-CN">
                <a:cs typeface="微软雅黑" panose="020B0503020204020204" pitchFamily="34" charset="-122"/>
                <a:sym typeface="Arial" panose="020B0604020202020204" pitchFamily="34" charset="0"/>
              </a:rPr>
              <a:t>“</a:t>
            </a:r>
            <a:r>
              <a:rPr>
                <a:cs typeface="微软雅黑" panose="020B0503020204020204" pitchFamily="34" charset="-122"/>
                <a:sym typeface="Arial" panose="020B0604020202020204" pitchFamily="34" charset="0"/>
              </a:rPr>
              <a:t>调用排序</a:t>
            </a:r>
            <a:r>
              <a:rPr lang="en-US" altLang="zh-CN">
                <a:cs typeface="微软雅黑" panose="020B0503020204020204" pitchFamily="34" charset="-122"/>
                <a:sym typeface="Arial" panose="020B0604020202020204" pitchFamily="34" charset="0"/>
              </a:rPr>
              <a:t>”</a:t>
            </a:r>
            <a:r>
              <a:rPr>
                <a:cs typeface="微软雅黑" panose="020B0503020204020204" pitchFamily="34" charset="-122"/>
                <a:sym typeface="Arial" panose="020B0604020202020204" pitchFamily="34" charset="0"/>
              </a:rPr>
              <a:t>防御效果验证</a:t>
            </a:r>
            <a:endParaRPr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8587204" y="434302"/>
            <a:ext cx="3501926" cy="5942322"/>
            <a:chOff x="14109" y="1192"/>
            <a:chExt cx="5091" cy="9100"/>
          </a:xfrm>
        </p:grpSpPr>
        <p:grpSp>
          <p:nvGrpSpPr>
            <p:cNvPr id="3" name="组合 2"/>
            <p:cNvGrpSpPr/>
            <p:nvPr/>
          </p:nvGrpSpPr>
          <p:grpSpPr>
            <a:xfrm>
              <a:off x="14109" y="1192"/>
              <a:ext cx="5091" cy="8537"/>
              <a:chOff x="12671" y="-678"/>
              <a:chExt cx="6529" cy="11152"/>
            </a:xfrm>
          </p:grpSpPr>
          <p:pic>
            <p:nvPicPr>
              <p:cNvPr id="34" name="图片 34" descr="cp nor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2"/>
              <a:srcRect l="2532" t="9420" r="38704" b="21281"/>
              <a:stretch>
                <a:fillRect/>
              </a:stretch>
            </p:blipFill>
            <p:spPr>
              <a:xfrm>
                <a:off x="12673" y="-678"/>
                <a:ext cx="6527" cy="5456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5" name="图片 35" descr="cp bad"/>
              <p:cNvPicPr>
                <a:picLocks noChangeAspect="1"/>
              </p:cNvPicPr>
              <p:nvPr/>
            </p:nvPicPr>
            <p:blipFill>
              <a:blip r:embed="rId3"/>
              <a:srcRect t="4724" r="69012" b="57480"/>
              <a:stretch>
                <a:fillRect/>
              </a:stretch>
            </p:blipFill>
            <p:spPr>
              <a:xfrm>
                <a:off x="12671" y="4963"/>
                <a:ext cx="6453" cy="3994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6" name="图片 36" descr="cp ck"/>
              <p:cNvPicPr>
                <a:picLocks noChangeAspect="1"/>
              </p:cNvPicPr>
              <p:nvPr/>
            </p:nvPicPr>
            <p:blipFill>
              <a:blip r:embed="rId4"/>
              <a:srcRect l="2291" t="9138" r="43998" b="75130"/>
              <a:stretch>
                <a:fillRect/>
              </a:stretch>
            </p:blipFill>
            <p:spPr>
              <a:xfrm>
                <a:off x="12671" y="9141"/>
                <a:ext cx="6416" cy="1333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5" name="文本框 4"/>
            <p:cNvSpPr txBox="1"/>
            <p:nvPr/>
          </p:nvSpPr>
          <p:spPr>
            <a:xfrm>
              <a:off x="14112" y="9728"/>
              <a:ext cx="5088" cy="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b="1">
                  <a:solidFill>
                    <a:srgbClr val="FF0000"/>
                  </a:solidFill>
                  <a:effectLst/>
                  <a:sym typeface="+mn-ea"/>
                </a:rPr>
                <a:t>针对</a:t>
              </a:r>
              <a:r>
                <a:rPr lang="en-US" altLang="zh-CN" b="1">
                  <a:solidFill>
                    <a:srgbClr val="FF0000"/>
                  </a:solidFill>
                  <a:effectLst/>
                </a:rPr>
                <a:t>SGX_SQLite</a:t>
              </a:r>
              <a:r>
                <a:rPr lang="zh-CN" altLang="en-US" b="1">
                  <a:solidFill>
                    <a:srgbClr val="FF0000"/>
                  </a:solidFill>
                  <a:effectLst/>
                </a:rPr>
                <a:t>攻击</a:t>
              </a:r>
              <a:endParaRPr lang="zh-CN" altLang="en-US" b="1">
                <a:solidFill>
                  <a:srgbClr val="FF0000"/>
                </a:solidFill>
                <a:effectLst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990721" y="2215515"/>
            <a:ext cx="3365376" cy="4167807"/>
            <a:chOff x="8988" y="2707"/>
            <a:chExt cx="4909" cy="6474"/>
          </a:xfrm>
        </p:grpSpPr>
        <p:grpSp>
          <p:nvGrpSpPr>
            <p:cNvPr id="6" name="组合 5"/>
            <p:cNvGrpSpPr/>
            <p:nvPr/>
          </p:nvGrpSpPr>
          <p:grpSpPr>
            <a:xfrm>
              <a:off x="8988" y="3287"/>
              <a:ext cx="4905" cy="5894"/>
              <a:chOff x="7604" y="3327"/>
              <a:chExt cx="4644" cy="5692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604" y="3327"/>
                <a:ext cx="4644" cy="5140"/>
                <a:chOff x="14361" y="3793"/>
                <a:chExt cx="4846" cy="5401"/>
              </a:xfrm>
            </p:grpSpPr>
            <p:pic>
              <p:nvPicPr>
                <p:cNvPr id="22" name="图片 22" descr="call permutation before"/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6"/>
                <a:srcRect l="2451" t="10142" r="55632" b="71361"/>
                <a:stretch>
                  <a:fillRect/>
                </a:stretch>
              </p:blipFill>
              <p:spPr>
                <a:xfrm>
                  <a:off x="14361" y="3793"/>
                  <a:ext cx="4837" cy="1649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23" name="图片 23" descr="call permutation uaf"/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8"/>
                <a:srcRect l="2308" t="9611" r="55192" b="71426"/>
                <a:stretch>
                  <a:fillRect/>
                </a:stretch>
              </p:blipFill>
              <p:spPr>
                <a:xfrm>
                  <a:off x="14370" y="5943"/>
                  <a:ext cx="4837" cy="1668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26" name="图片 26" descr="call permutation detect"/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10"/>
                <a:srcRect l="2299" t="10039" r="49804" b="78597"/>
                <a:stretch>
                  <a:fillRect/>
                </a:stretch>
              </p:blipFill>
              <p:spPr>
                <a:xfrm>
                  <a:off x="14361" y="8179"/>
                  <a:ext cx="4837" cy="1015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sp>
            <p:nvSpPr>
              <p:cNvPr id="4" name="文本框 3"/>
              <p:cNvSpPr txBox="1"/>
              <p:nvPr/>
            </p:nvSpPr>
            <p:spPr>
              <a:xfrm>
                <a:off x="7604" y="8467"/>
                <a:ext cx="4631" cy="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b="1">
                    <a:solidFill>
                      <a:srgbClr val="FF0000"/>
                    </a:solidFill>
                    <a:effectLst/>
                    <a:sym typeface="+mn-ea"/>
                  </a:rPr>
                  <a:t>针对</a:t>
                </a:r>
                <a:r>
                  <a:rPr lang="en-US" altLang="zh-CN" b="1">
                    <a:solidFill>
                      <a:srgbClr val="FF0000"/>
                    </a:solidFill>
                    <a:effectLst/>
                    <a:sym typeface="+mn-ea"/>
                  </a:rPr>
                  <a:t>Demo</a:t>
                </a:r>
                <a:r>
                  <a:rPr lang="zh-CN" altLang="en-US" b="1">
                    <a:solidFill>
                      <a:srgbClr val="FF0000"/>
                    </a:solidFill>
                    <a:effectLst/>
                    <a:sym typeface="+mn-ea"/>
                  </a:rPr>
                  <a:t>攻击</a:t>
                </a:r>
                <a:endParaRPr lang="zh-CN" altLang="en-US" b="1">
                  <a:solidFill>
                    <a:srgbClr val="FF0000"/>
                  </a:solidFill>
                  <a:effectLst/>
                  <a:sym typeface="+mn-ea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8988" y="2707"/>
              <a:ext cx="4909" cy="4904"/>
              <a:chOff x="8988" y="2707"/>
              <a:chExt cx="4909" cy="4904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8988" y="2707"/>
                <a:ext cx="4895" cy="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</a:bodyPr>
              <a:p>
                <a:r>
                  <a:rPr lang="zh-CN" altLang="en-US" b="1">
                    <a:gradFill>
                      <a:gsLst>
                        <a:gs pos="21000">
                          <a:srgbClr val="53575C"/>
                        </a:gs>
                        <a:gs pos="88000">
                          <a:srgbClr val="C5C7CA"/>
                        </a:gs>
                      </a:gsLst>
                      <a:lin ang="5400000"/>
                    </a:gradFill>
                    <a:effectLst/>
                  </a:rPr>
                  <a:t>攻击前</a:t>
                </a:r>
                <a:endParaRPr lang="zh-CN" altLang="en-US" b="1"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  <a:effectLst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8988" y="4873"/>
                <a:ext cx="4892" cy="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</a:bodyPr>
              <a:p>
                <a:r>
                  <a:rPr lang="zh-CN" altLang="en-US" b="1">
                    <a:gradFill>
                      <a:gsLst>
                        <a:gs pos="21000">
                          <a:srgbClr val="53575C"/>
                        </a:gs>
                        <a:gs pos="88000">
                          <a:srgbClr val="C5C7CA"/>
                        </a:gs>
                      </a:gsLst>
                      <a:lin ang="5400000"/>
                    </a:gradFill>
                    <a:effectLst/>
                  </a:rPr>
                  <a:t>攻击后</a:t>
                </a:r>
                <a:endParaRPr lang="zh-CN" altLang="en-US" b="1"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  <a:effectLst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9003" y="7039"/>
                <a:ext cx="4894" cy="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</a:bodyPr>
              <a:p>
                <a:pPr algn="l"/>
                <a:r>
                  <a:rPr lang="zh-CN" altLang="en-US" b="1">
                    <a:gradFill>
                      <a:gsLst>
                        <a:gs pos="21000">
                          <a:srgbClr val="53575C"/>
                        </a:gs>
                        <a:gs pos="88000">
                          <a:srgbClr val="C5C7CA"/>
                        </a:gs>
                      </a:gsLst>
                      <a:lin ang="5400000"/>
                    </a:gradFill>
                    <a:effectLst/>
                  </a:rPr>
                  <a:t>检测</a:t>
                </a:r>
                <a:r>
                  <a:rPr lang="zh-CN" altLang="en-US" b="1">
                    <a:gradFill>
                      <a:gsLst>
                        <a:gs pos="21000">
                          <a:srgbClr val="53575C"/>
                        </a:gs>
                        <a:gs pos="88000">
                          <a:srgbClr val="C5C7CA"/>
                        </a:gs>
                      </a:gsLst>
                      <a:lin ang="5400000"/>
                    </a:gradFill>
                    <a:effectLst/>
                    <a:sym typeface="+mn-ea"/>
                  </a:rPr>
                  <a:t>是否匹配</a:t>
                </a:r>
                <a:r>
                  <a:rPr lang="en-US" altLang="zh-CN" b="1">
                    <a:gradFill>
                      <a:gsLst>
                        <a:gs pos="21000">
                          <a:srgbClr val="53575C"/>
                        </a:gs>
                        <a:gs pos="88000">
                          <a:srgbClr val="C5C7CA"/>
                        </a:gs>
                      </a:gsLst>
                      <a:lin ang="5400000"/>
                    </a:gradFill>
                    <a:effectLst/>
                    <a:sym typeface="+mn-ea"/>
                  </a:rPr>
                  <a:t>“</a:t>
                </a:r>
                <a:r>
                  <a:rPr lang="zh-CN" altLang="en-US" b="1">
                    <a:gradFill>
                      <a:gsLst>
                        <a:gs pos="21000">
                          <a:srgbClr val="53575C"/>
                        </a:gs>
                        <a:gs pos="88000">
                          <a:srgbClr val="C5C7CA"/>
                        </a:gs>
                      </a:gsLst>
                      <a:lin ang="5400000"/>
                    </a:gradFill>
                    <a:effectLst/>
                    <a:sym typeface="+mn-ea"/>
                  </a:rPr>
                  <a:t>调用顺序白名单</a:t>
                </a:r>
                <a:r>
                  <a:rPr lang="en-US" altLang="zh-CN" b="1">
                    <a:gradFill>
                      <a:gsLst>
                        <a:gs pos="21000">
                          <a:srgbClr val="53575C"/>
                        </a:gs>
                        <a:gs pos="88000">
                          <a:srgbClr val="C5C7CA"/>
                        </a:gs>
                      </a:gsLst>
                      <a:lin ang="5400000"/>
                    </a:gradFill>
                    <a:effectLst/>
                    <a:sym typeface="+mn-ea"/>
                  </a:rPr>
                  <a:t>”</a:t>
                </a:r>
                <a:endParaRPr lang="zh-CN" altLang="en-US" b="1"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  <a:effectLst/>
                </a:endParaRPr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496570" y="1415415"/>
            <a:ext cx="3815715" cy="4902835"/>
            <a:chOff x="260" y="2535"/>
            <a:chExt cx="6009" cy="7721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0" y="2535"/>
              <a:ext cx="5249" cy="7051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260" y="9676"/>
              <a:ext cx="600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b="1">
                  <a:solidFill>
                    <a:srgbClr val="FF0000"/>
                  </a:solidFill>
                  <a:effectLst/>
                  <a:sym typeface="+mn-ea"/>
                </a:rPr>
                <a:t>针对</a:t>
              </a:r>
              <a:r>
                <a:rPr lang="en-US" altLang="zh-CN" b="1">
                  <a:solidFill>
                    <a:srgbClr val="FF0000"/>
                  </a:solidFill>
                  <a:effectLst/>
                  <a:sym typeface="+mn-ea"/>
                </a:rPr>
                <a:t>Demo</a:t>
              </a:r>
              <a:r>
                <a:rPr lang="zh-CN" altLang="en-US" b="1">
                  <a:solidFill>
                    <a:srgbClr val="FF0000"/>
                  </a:solidFill>
                  <a:effectLst/>
                  <a:sym typeface="+mn-ea"/>
                </a:rPr>
                <a:t>攻击的原理</a:t>
              </a:r>
              <a:endParaRPr lang="zh-CN" altLang="en-US" b="1">
                <a:solidFill>
                  <a:srgbClr val="FF0000"/>
                </a:solidFill>
                <a:effectLst/>
                <a:sym typeface="+mn-ea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194310" y="2722880"/>
            <a:ext cx="181991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Enclave开发中的安全问题</a:t>
            </a:r>
            <a:endParaRPr lang="zh-CN" altLang="en-US" sz="2000" b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07695" y="3455035"/>
            <a:ext cx="1537970" cy="191770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6" grpId="0" bldLvl="0" animBg="1"/>
      <p:bldP spid="16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cs typeface="微软雅黑" panose="020B0503020204020204" pitchFamily="34" charset="-122"/>
                <a:sym typeface="Arial" panose="020B0604020202020204" pitchFamily="34" charset="0"/>
              </a:rPr>
              <a:t>针对</a:t>
            </a:r>
            <a:r>
              <a:rPr lang="en-US" altLang="zh-CN">
                <a:cs typeface="微软雅黑" panose="020B0503020204020204" pitchFamily="34" charset="-122"/>
                <a:sym typeface="Arial" panose="020B0604020202020204" pitchFamily="34" charset="0"/>
              </a:rPr>
              <a:t>“</a:t>
            </a:r>
            <a:r>
              <a:rPr>
                <a:cs typeface="微软雅黑" panose="020B0503020204020204" pitchFamily="34" charset="-122"/>
                <a:sym typeface="Arial" panose="020B0604020202020204" pitchFamily="34" charset="0"/>
              </a:rPr>
              <a:t>并发调用</a:t>
            </a:r>
            <a:r>
              <a:rPr lang="en-US" altLang="zh-CN">
                <a:cs typeface="微软雅黑" panose="020B0503020204020204" pitchFamily="34" charset="-122"/>
                <a:sym typeface="Arial" panose="020B0604020202020204" pitchFamily="34" charset="0"/>
              </a:rPr>
              <a:t>”</a:t>
            </a:r>
            <a:r>
              <a:rPr>
                <a:cs typeface="微软雅黑" panose="020B0503020204020204" pitchFamily="34" charset="-122"/>
                <a:sym typeface="Arial" panose="020B0604020202020204" pitchFamily="34" charset="0"/>
              </a:rPr>
              <a:t>防御效果验证</a:t>
            </a:r>
            <a:endParaRPr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7" name="组合 6"/>
          <p:cNvGrpSpPr>
            <a:grpSpLocks noChangeAspect="1"/>
          </p:cNvGrpSpPr>
          <p:nvPr/>
        </p:nvGrpSpPr>
        <p:grpSpPr>
          <a:xfrm>
            <a:off x="8277225" y="430530"/>
            <a:ext cx="3813810" cy="5999176"/>
            <a:chOff x="13621" y="103"/>
            <a:chExt cx="5532" cy="9015"/>
          </a:xfrm>
        </p:grpSpPr>
        <p:grpSp>
          <p:nvGrpSpPr>
            <p:cNvPr id="3" name="组合 2"/>
            <p:cNvGrpSpPr/>
            <p:nvPr/>
          </p:nvGrpSpPr>
          <p:grpSpPr>
            <a:xfrm>
              <a:off x="13621" y="103"/>
              <a:ext cx="5531" cy="8462"/>
              <a:chOff x="14395" y="502"/>
              <a:chExt cx="3390" cy="7940"/>
            </a:xfrm>
          </p:grpSpPr>
          <p:pic>
            <p:nvPicPr>
              <p:cNvPr id="44" name="图片 44" descr="cc nor"/>
              <p:cNvPicPr>
                <a:picLocks noChangeAspect="1"/>
              </p:cNvPicPr>
              <p:nvPr/>
            </p:nvPicPr>
            <p:blipFill>
              <a:blip r:embed="rId1"/>
              <a:srcRect l="2291" t="8700" r="38458" b="11358"/>
              <a:stretch>
                <a:fillRect/>
              </a:stretch>
            </p:blipFill>
            <p:spPr>
              <a:xfrm>
                <a:off x="14405" y="502"/>
                <a:ext cx="3375" cy="3357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5" name="图片 45" descr="cc bad"/>
              <p:cNvPicPr>
                <a:picLocks noChangeAspect="1"/>
              </p:cNvPicPr>
              <p:nvPr/>
            </p:nvPicPr>
            <p:blipFill>
              <a:blip r:embed="rId2"/>
              <a:srcRect l="2408" t="9147" r="37448" b="14272"/>
              <a:stretch>
                <a:fillRect/>
              </a:stretch>
            </p:blipFill>
            <p:spPr>
              <a:xfrm>
                <a:off x="14395" y="3915"/>
                <a:ext cx="3378" cy="3301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6" name="图片 46" descr="cc ck"/>
              <p:cNvPicPr>
                <a:picLocks noChangeAspect="1"/>
              </p:cNvPicPr>
              <p:nvPr/>
            </p:nvPicPr>
            <p:blipFill>
              <a:blip r:embed="rId3"/>
              <a:srcRect l="2291" t="8312" r="41907" b="64483"/>
              <a:stretch>
                <a:fillRect/>
              </a:stretch>
            </p:blipFill>
            <p:spPr>
              <a:xfrm>
                <a:off x="14399" y="7272"/>
                <a:ext cx="3386" cy="117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5" name="文本框 4"/>
            <p:cNvSpPr txBox="1"/>
            <p:nvPr/>
          </p:nvSpPr>
          <p:spPr>
            <a:xfrm>
              <a:off x="13649" y="8565"/>
              <a:ext cx="5504" cy="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b="1">
                  <a:solidFill>
                    <a:srgbClr val="FF0000"/>
                  </a:solidFill>
                  <a:effectLst/>
                  <a:sym typeface="+mn-ea"/>
                </a:rPr>
                <a:t>针对</a:t>
              </a:r>
              <a:r>
                <a:rPr lang="en-US" altLang="zh-CN" b="1">
                  <a:solidFill>
                    <a:srgbClr val="FF0000"/>
                  </a:solidFill>
                  <a:effectLst/>
                  <a:sym typeface="+mn-ea"/>
                </a:rPr>
                <a:t>SGX_SQLite</a:t>
              </a:r>
              <a:r>
                <a:rPr lang="zh-CN" altLang="en-US" b="1">
                  <a:solidFill>
                    <a:srgbClr val="FF0000"/>
                  </a:solidFill>
                  <a:effectLst/>
                  <a:sym typeface="+mn-ea"/>
                </a:rPr>
                <a:t>攻击</a:t>
              </a:r>
              <a:endParaRPr lang="zh-CN" altLang="en-US" b="1">
                <a:solidFill>
                  <a:srgbClr val="FF0000"/>
                </a:solidFill>
                <a:effectLst/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44805" y="1332230"/>
            <a:ext cx="3821430" cy="5070438"/>
            <a:chOff x="4990" y="2347"/>
            <a:chExt cx="4867" cy="7874"/>
          </a:xfrm>
        </p:grpSpPr>
        <p:pic>
          <p:nvPicPr>
            <p:cNvPr id="14" name="图片 33" descr="1617940949(1)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90" y="2347"/>
              <a:ext cx="4867" cy="7302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4990" y="9649"/>
              <a:ext cx="4860" cy="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b="1">
                  <a:solidFill>
                    <a:srgbClr val="FF0000"/>
                  </a:solidFill>
                  <a:effectLst/>
                  <a:sym typeface="+mn-ea"/>
                </a:rPr>
                <a:t>针对</a:t>
              </a:r>
              <a:r>
                <a:rPr lang="en-US" altLang="zh-CN" b="1">
                  <a:solidFill>
                    <a:srgbClr val="FF0000"/>
                  </a:solidFill>
                  <a:effectLst/>
                  <a:sym typeface="+mn-ea"/>
                </a:rPr>
                <a:t>Demo</a:t>
              </a:r>
              <a:r>
                <a:rPr lang="zh-CN" altLang="en-US" b="1">
                  <a:solidFill>
                    <a:srgbClr val="FF0000"/>
                  </a:solidFill>
                  <a:effectLst/>
                  <a:sym typeface="+mn-ea"/>
                </a:rPr>
                <a:t>攻击的原理</a:t>
              </a:r>
              <a:endParaRPr lang="zh-CN" altLang="en-US" b="1">
                <a:solidFill>
                  <a:srgbClr val="FF0000"/>
                </a:solidFill>
                <a:effectLst/>
                <a:sym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554855" y="1448435"/>
            <a:ext cx="3517400" cy="4979648"/>
            <a:chOff x="7868" y="3381"/>
            <a:chExt cx="4606" cy="7201"/>
          </a:xfrm>
        </p:grpSpPr>
        <p:grpSp>
          <p:nvGrpSpPr>
            <p:cNvPr id="6" name="组合 5"/>
            <p:cNvGrpSpPr/>
            <p:nvPr/>
          </p:nvGrpSpPr>
          <p:grpSpPr>
            <a:xfrm>
              <a:off x="7868" y="3961"/>
              <a:ext cx="4606" cy="6621"/>
              <a:chOff x="10104" y="3740"/>
              <a:chExt cx="3968" cy="6758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10104" y="3740"/>
                <a:ext cx="3968" cy="6213"/>
                <a:chOff x="14522" y="4183"/>
                <a:chExt cx="4679" cy="6525"/>
              </a:xfrm>
            </p:grpSpPr>
            <p:pic>
              <p:nvPicPr>
                <p:cNvPr id="32" name="图片 32" descr="concurrent calls before"/>
                <p:cNvPicPr>
                  <a:picLocks noChangeAspect="1"/>
                </p:cNvPicPr>
                <p:nvPr/>
              </p:nvPicPr>
              <p:blipFill>
                <a:blip r:embed="rId5"/>
                <a:srcRect l="2247" t="9277" r="58253" b="64854"/>
                <a:stretch>
                  <a:fillRect/>
                </a:stretch>
              </p:blipFill>
              <p:spPr>
                <a:xfrm>
                  <a:off x="14522" y="4183"/>
                  <a:ext cx="4676" cy="2171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37" name="图片 37" descr="并发调用攻击之后程序执行结果"/>
                <p:cNvPicPr>
                  <a:picLocks noChangeAspect="1"/>
                </p:cNvPicPr>
                <p:nvPr/>
              </p:nvPicPr>
              <p:blipFill>
                <a:blip r:embed="rId6"/>
                <a:srcRect l="2587" t="9481" r="58494" b="64192"/>
                <a:stretch>
                  <a:fillRect/>
                </a:stretch>
              </p:blipFill>
              <p:spPr>
                <a:xfrm>
                  <a:off x="14526" y="6970"/>
                  <a:ext cx="4675" cy="2208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38" name="图片 38" descr="并发调用攻击检测"/>
                <p:cNvPicPr>
                  <a:picLocks noChangeAspect="1"/>
                </p:cNvPicPr>
                <p:nvPr/>
              </p:nvPicPr>
              <p:blipFill>
                <a:blip r:embed="rId7"/>
                <a:srcRect l="2488" t="9199" r="45287" b="79310"/>
                <a:stretch>
                  <a:fillRect/>
                </a:stretch>
              </p:blipFill>
              <p:spPr>
                <a:xfrm>
                  <a:off x="14526" y="9755"/>
                  <a:ext cx="4675" cy="953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sp>
            <p:nvSpPr>
              <p:cNvPr id="4" name="文本框 3"/>
              <p:cNvSpPr txBox="1"/>
              <p:nvPr/>
            </p:nvSpPr>
            <p:spPr>
              <a:xfrm>
                <a:off x="10109" y="9954"/>
                <a:ext cx="3963" cy="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b="1">
                    <a:solidFill>
                      <a:srgbClr val="FF0000"/>
                    </a:solidFill>
                    <a:effectLst/>
                    <a:sym typeface="+mn-ea"/>
                  </a:rPr>
                  <a:t>针对</a:t>
                </a:r>
                <a:r>
                  <a:rPr lang="en-US" altLang="zh-CN" b="1">
                    <a:solidFill>
                      <a:srgbClr val="FF0000"/>
                    </a:solidFill>
                    <a:effectLst/>
                    <a:sym typeface="+mn-ea"/>
                  </a:rPr>
                  <a:t>Demo</a:t>
                </a:r>
                <a:r>
                  <a:rPr lang="zh-CN" altLang="en-US" b="1">
                    <a:solidFill>
                      <a:srgbClr val="FF0000"/>
                    </a:solidFill>
                    <a:effectLst/>
                    <a:sym typeface="+mn-ea"/>
                  </a:rPr>
                  <a:t>攻击</a:t>
                </a:r>
                <a:endParaRPr lang="zh-CN" altLang="en-US" b="1">
                  <a:solidFill>
                    <a:srgbClr val="FF0000"/>
                  </a:solidFill>
                  <a:effectLst/>
                  <a:sym typeface="+mn-ea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7872" y="3381"/>
              <a:ext cx="4599" cy="5778"/>
              <a:chOff x="8568" y="3400"/>
              <a:chExt cx="4599" cy="5778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8570" y="3400"/>
                <a:ext cx="4597" cy="5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</a:bodyPr>
              <a:p>
                <a:r>
                  <a:rPr lang="zh-CN" altLang="en-US" b="1">
                    <a:gradFill>
                      <a:gsLst>
                        <a:gs pos="21000">
                          <a:srgbClr val="53575C"/>
                        </a:gs>
                        <a:gs pos="88000">
                          <a:srgbClr val="C5C7CA"/>
                        </a:gs>
                      </a:gsLst>
                      <a:lin ang="5400000"/>
                    </a:gradFill>
                    <a:effectLst/>
                  </a:rPr>
                  <a:t>攻击前</a:t>
                </a:r>
                <a:endParaRPr lang="zh-CN" altLang="en-US" b="1"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  <a:effectLst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8570" y="6005"/>
                <a:ext cx="4597" cy="5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</a:bodyPr>
              <a:p>
                <a:r>
                  <a:rPr lang="zh-CN" altLang="en-US" b="1">
                    <a:gradFill>
                      <a:gsLst>
                        <a:gs pos="21000">
                          <a:srgbClr val="53575C"/>
                        </a:gs>
                        <a:gs pos="88000">
                          <a:srgbClr val="C5C7CA"/>
                        </a:gs>
                      </a:gsLst>
                      <a:lin ang="5400000"/>
                    </a:gradFill>
                    <a:effectLst/>
                  </a:rPr>
                  <a:t>攻击后</a:t>
                </a:r>
                <a:endParaRPr lang="zh-CN" altLang="en-US" b="1"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  <a:effectLst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8568" y="8645"/>
                <a:ext cx="4599" cy="5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</a:bodyPr>
              <a:p>
                <a:r>
                  <a:rPr lang="zh-CN" altLang="en-US" b="1">
                    <a:gradFill>
                      <a:gsLst>
                        <a:gs pos="21000">
                          <a:srgbClr val="53575C"/>
                        </a:gs>
                        <a:gs pos="88000">
                          <a:srgbClr val="C5C7CA"/>
                        </a:gs>
                      </a:gsLst>
                      <a:lin ang="5400000"/>
                    </a:gradFill>
                    <a:effectLst/>
                  </a:rPr>
                  <a:t>检测是否匹配</a:t>
                </a:r>
                <a:r>
                  <a:rPr lang="en-US" altLang="zh-CN" b="1">
                    <a:gradFill>
                      <a:gsLst>
                        <a:gs pos="21000">
                          <a:srgbClr val="53575C"/>
                        </a:gs>
                        <a:gs pos="88000">
                          <a:srgbClr val="C5C7CA"/>
                        </a:gs>
                      </a:gsLst>
                      <a:lin ang="5400000"/>
                    </a:gradFill>
                    <a:effectLst/>
                  </a:rPr>
                  <a:t>“</a:t>
                </a:r>
                <a:r>
                  <a:rPr lang="zh-CN" altLang="en-US" b="1">
                    <a:gradFill>
                      <a:gsLst>
                        <a:gs pos="21000">
                          <a:srgbClr val="53575C"/>
                        </a:gs>
                        <a:gs pos="88000">
                          <a:srgbClr val="C5C7CA"/>
                        </a:gs>
                      </a:gsLst>
                      <a:lin ang="5400000"/>
                    </a:gradFill>
                    <a:effectLst/>
                  </a:rPr>
                  <a:t>调用顺序白名单</a:t>
                </a:r>
                <a:r>
                  <a:rPr lang="en-US" altLang="zh-CN" b="1">
                    <a:gradFill>
                      <a:gsLst>
                        <a:gs pos="21000">
                          <a:srgbClr val="53575C"/>
                        </a:gs>
                        <a:gs pos="88000">
                          <a:srgbClr val="C5C7CA"/>
                        </a:gs>
                      </a:gsLst>
                      <a:lin ang="5400000"/>
                    </a:gradFill>
                    <a:effectLst/>
                  </a:rPr>
                  <a:t>”</a:t>
                </a:r>
                <a:endParaRPr lang="en-US" altLang="zh-CN" b="1"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  <a:effectLst/>
                </a:endParaRPr>
              </a:p>
            </p:txBody>
          </p:sp>
        </p:grpSp>
      </p:grpSp>
      <p:sp>
        <p:nvSpPr>
          <p:cNvPr id="9" name="文本框 8"/>
          <p:cNvSpPr txBox="1"/>
          <p:nvPr/>
        </p:nvSpPr>
        <p:spPr>
          <a:xfrm>
            <a:off x="2527935" y="1927225"/>
            <a:ext cx="181991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Enclave开发中的安全问题</a:t>
            </a:r>
            <a:endParaRPr lang="zh-CN" altLang="en-US" sz="2000" b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605405" y="2576830"/>
            <a:ext cx="1697355" cy="2437765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 bldLvl="0" animBg="1"/>
      <p:bldP spid="10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cs typeface="微软雅黑" panose="020B0503020204020204" pitchFamily="34" charset="-122"/>
                <a:sym typeface="Arial" panose="020B0604020202020204" pitchFamily="34" charset="0"/>
              </a:rPr>
              <a:t>针对</a:t>
            </a:r>
            <a:r>
              <a:rPr lang="en-US" altLang="zh-CN">
                <a:cs typeface="微软雅黑" panose="020B0503020204020204" pitchFamily="34" charset="-122"/>
                <a:sym typeface="Arial" panose="020B0604020202020204" pitchFamily="34" charset="0"/>
              </a:rPr>
              <a:t>“</a:t>
            </a:r>
            <a:r>
              <a:rPr>
                <a:cs typeface="微软雅黑" panose="020B0503020204020204" pitchFamily="34" charset="-122"/>
                <a:sym typeface="Arial" panose="020B0604020202020204" pitchFamily="34" charset="0"/>
              </a:rPr>
              <a:t>恶意线程调度</a:t>
            </a:r>
            <a:r>
              <a:rPr lang="en-US" altLang="zh-CN">
                <a:cs typeface="微软雅黑" panose="020B0503020204020204" pitchFamily="34" charset="-122"/>
                <a:sym typeface="Arial" panose="020B0604020202020204" pitchFamily="34" charset="0"/>
              </a:rPr>
              <a:t>”</a:t>
            </a:r>
            <a:r>
              <a:rPr>
                <a:cs typeface="微软雅黑" panose="020B0503020204020204" pitchFamily="34" charset="-122"/>
                <a:sym typeface="Arial" panose="020B0604020202020204" pitchFamily="34" charset="0"/>
              </a:rPr>
              <a:t>防御效果验证</a:t>
            </a:r>
            <a:endParaRPr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152525" y="1412875"/>
            <a:ext cx="4382770" cy="5346700"/>
            <a:chOff x="7832" y="2224"/>
            <a:chExt cx="6408" cy="7908"/>
          </a:xfrm>
        </p:grpSpPr>
        <p:pic>
          <p:nvPicPr>
            <p:cNvPr id="9" name="图片 40" descr="1617942737(1)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32" y="2224"/>
              <a:ext cx="6408" cy="7363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7833" y="9587"/>
              <a:ext cx="6407" cy="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b="1">
                  <a:solidFill>
                    <a:srgbClr val="FF0000"/>
                  </a:solidFill>
                  <a:effectLst/>
                  <a:sym typeface="+mn-ea"/>
                </a:rPr>
                <a:t>针对</a:t>
              </a:r>
              <a:r>
                <a:rPr lang="en-US" altLang="zh-CN" b="1">
                  <a:solidFill>
                    <a:srgbClr val="FF0000"/>
                  </a:solidFill>
                  <a:effectLst/>
                  <a:sym typeface="+mn-ea"/>
                </a:rPr>
                <a:t>Demo</a:t>
              </a:r>
              <a:r>
                <a:rPr lang="zh-CN" altLang="en-US" b="1">
                  <a:solidFill>
                    <a:srgbClr val="FF0000"/>
                  </a:solidFill>
                  <a:effectLst/>
                  <a:sym typeface="+mn-ea"/>
                </a:rPr>
                <a:t>攻击的原理</a:t>
              </a:r>
              <a:endParaRPr lang="zh-CN" altLang="en-US" b="1">
                <a:solidFill>
                  <a:srgbClr val="FF0000"/>
                </a:solidFill>
                <a:effectLst/>
                <a:sym typeface="+mn-ea"/>
              </a:endParaRPr>
            </a:p>
          </p:txBody>
        </p:sp>
      </p:grpSp>
      <p:grpSp>
        <p:nvGrpSpPr>
          <p:cNvPr id="11" name="组合 10"/>
          <p:cNvGrpSpPr>
            <a:grpSpLocks noChangeAspect="1"/>
          </p:cNvGrpSpPr>
          <p:nvPr/>
        </p:nvGrpSpPr>
        <p:grpSpPr>
          <a:xfrm>
            <a:off x="8470265" y="982345"/>
            <a:ext cx="3581497" cy="5759713"/>
            <a:chOff x="14237" y="2597"/>
            <a:chExt cx="4843" cy="7788"/>
          </a:xfrm>
        </p:grpSpPr>
        <p:grpSp>
          <p:nvGrpSpPr>
            <p:cNvPr id="5" name="组合 4"/>
            <p:cNvGrpSpPr/>
            <p:nvPr/>
          </p:nvGrpSpPr>
          <p:grpSpPr>
            <a:xfrm>
              <a:off x="14237" y="3176"/>
              <a:ext cx="4831" cy="7209"/>
              <a:chOff x="14365" y="3156"/>
              <a:chExt cx="4832" cy="7054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14367" y="3156"/>
                <a:ext cx="4670" cy="6487"/>
                <a:chOff x="15590" y="3874"/>
                <a:chExt cx="3488" cy="6672"/>
              </a:xfrm>
            </p:grpSpPr>
            <p:pic>
              <p:nvPicPr>
                <p:cNvPr id="39" name="图片 39" descr="Malicious Scheduling before"/>
                <p:cNvPicPr>
                  <a:picLocks noChangeAspect="1"/>
                </p:cNvPicPr>
                <p:nvPr/>
              </p:nvPicPr>
              <p:blipFill>
                <a:blip r:embed="rId2"/>
                <a:srcRect l="1991" t="9071" r="58470" b="60624"/>
                <a:stretch>
                  <a:fillRect/>
                </a:stretch>
              </p:blipFill>
              <p:spPr>
                <a:xfrm>
                  <a:off x="15590" y="3874"/>
                  <a:ext cx="3465" cy="2341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41" name="图片 41" descr="Malicious Scheduling UAF"/>
                <p:cNvPicPr>
                  <a:picLocks noChangeAspect="1"/>
                </p:cNvPicPr>
                <p:nvPr/>
              </p:nvPicPr>
              <p:blipFill>
                <a:blip r:embed="rId3"/>
                <a:srcRect l="2173" t="10739" r="58139" b="60671"/>
                <a:stretch>
                  <a:fillRect/>
                </a:stretch>
              </p:blipFill>
              <p:spPr>
                <a:xfrm>
                  <a:off x="15599" y="6734"/>
                  <a:ext cx="3470" cy="2192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3" name="图片 42" descr="Malicious Scheduling detect"/>
                <p:cNvPicPr>
                  <a:picLocks noChangeAspect="1"/>
                </p:cNvPicPr>
                <p:nvPr/>
              </p:nvPicPr>
              <p:blipFill>
                <a:blip r:embed="rId4"/>
                <a:srcRect l="2562" t="9625" r="57170" b="74960"/>
                <a:stretch>
                  <a:fillRect/>
                </a:stretch>
              </p:blipFill>
              <p:spPr>
                <a:xfrm>
                  <a:off x="15599" y="9362"/>
                  <a:ext cx="3479" cy="1184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sp>
            <p:nvSpPr>
              <p:cNvPr id="4" name="文本框 3"/>
              <p:cNvSpPr txBox="1"/>
              <p:nvPr/>
            </p:nvSpPr>
            <p:spPr>
              <a:xfrm>
                <a:off x="14365" y="9723"/>
                <a:ext cx="4832" cy="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b="1">
                    <a:solidFill>
                      <a:srgbClr val="FF0000"/>
                    </a:solidFill>
                    <a:effectLst/>
                    <a:sym typeface="+mn-ea"/>
                  </a:rPr>
                  <a:t>针对</a:t>
                </a:r>
                <a:r>
                  <a:rPr lang="en-US" altLang="zh-CN" b="1">
                    <a:solidFill>
                      <a:srgbClr val="FF0000"/>
                    </a:solidFill>
                    <a:effectLst/>
                    <a:sym typeface="+mn-ea"/>
                  </a:rPr>
                  <a:t>Demo</a:t>
                </a:r>
                <a:r>
                  <a:rPr lang="zh-CN" altLang="en-US" b="1">
                    <a:solidFill>
                      <a:srgbClr val="FF0000"/>
                    </a:solidFill>
                    <a:effectLst/>
                    <a:sym typeface="+mn-ea"/>
                  </a:rPr>
                  <a:t>攻击</a:t>
                </a:r>
                <a:endParaRPr lang="zh-CN" altLang="en-US" b="1">
                  <a:solidFill>
                    <a:srgbClr val="FF0000"/>
                  </a:solidFill>
                  <a:effectLst/>
                  <a:sym typeface="+mn-ea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14241" y="2597"/>
              <a:ext cx="4839" cy="6097"/>
              <a:chOff x="8567" y="2947"/>
              <a:chExt cx="4839" cy="6097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8567" y="2947"/>
                <a:ext cx="4827" cy="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</a:bodyPr>
              <a:p>
                <a:r>
                  <a:rPr lang="zh-CN" altLang="en-US" b="1">
                    <a:gradFill>
                      <a:gsLst>
                        <a:gs pos="21000">
                          <a:srgbClr val="53575C"/>
                        </a:gs>
                        <a:gs pos="88000">
                          <a:srgbClr val="C5C7CA"/>
                        </a:gs>
                      </a:gsLst>
                      <a:lin ang="5400000"/>
                    </a:gradFill>
                    <a:effectLst/>
                  </a:rPr>
                  <a:t>攻击前</a:t>
                </a:r>
                <a:endParaRPr lang="zh-CN" altLang="en-US" b="1"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  <a:effectLst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8567" y="5871"/>
                <a:ext cx="4832" cy="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</a:bodyPr>
              <a:p>
                <a:r>
                  <a:rPr lang="zh-CN" altLang="en-US" b="1">
                    <a:gradFill>
                      <a:gsLst>
                        <a:gs pos="21000">
                          <a:srgbClr val="53575C"/>
                        </a:gs>
                        <a:gs pos="88000">
                          <a:srgbClr val="C5C7CA"/>
                        </a:gs>
                      </a:gsLst>
                      <a:lin ang="5400000"/>
                    </a:gradFill>
                    <a:effectLst/>
                  </a:rPr>
                  <a:t>攻击后</a:t>
                </a:r>
                <a:endParaRPr lang="zh-CN" altLang="en-US" b="1"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  <a:effectLst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8577" y="8546"/>
                <a:ext cx="4829" cy="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</a:bodyPr>
              <a:p>
                <a:r>
                  <a:rPr lang="zh-CN" altLang="en-US" b="1">
                    <a:gradFill>
                      <a:gsLst>
                        <a:gs pos="21000">
                          <a:srgbClr val="53575C"/>
                        </a:gs>
                        <a:gs pos="88000">
                          <a:srgbClr val="C5C7CA"/>
                        </a:gs>
                      </a:gsLst>
                      <a:lin ang="5400000"/>
                    </a:gradFill>
                    <a:effectLst/>
                  </a:rPr>
                  <a:t>检测</a:t>
                </a:r>
                <a:r>
                  <a:rPr lang="en-US" altLang="zh-CN" b="1">
                    <a:gradFill>
                      <a:gsLst>
                        <a:gs pos="21000">
                          <a:srgbClr val="53575C"/>
                        </a:gs>
                        <a:gs pos="88000">
                          <a:srgbClr val="C5C7CA"/>
                        </a:gs>
                      </a:gsLst>
                      <a:lin ang="5400000"/>
                    </a:gradFill>
                    <a:effectLst/>
                  </a:rPr>
                  <a:t>AEX</a:t>
                </a:r>
                <a:endParaRPr lang="en-US" altLang="zh-CN" b="1"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  <a:effectLst/>
                </a:endParaRPr>
              </a:p>
            </p:txBody>
          </p:sp>
        </p:grpSp>
      </p:grpSp>
      <p:sp>
        <p:nvSpPr>
          <p:cNvPr id="6" name="文本框 5"/>
          <p:cNvSpPr txBox="1"/>
          <p:nvPr/>
        </p:nvSpPr>
        <p:spPr>
          <a:xfrm>
            <a:off x="3898265" y="2547620"/>
            <a:ext cx="388810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SGX设计缺陷</a:t>
            </a:r>
            <a:endParaRPr lang="zh-CN" altLang="en-US" sz="2400" b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  <a:p>
            <a:r>
              <a:rPr lang="en-US" altLang="zh-CN" sz="24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Enclave</a:t>
            </a:r>
            <a:r>
              <a:rPr lang="zh-CN" altLang="en-US" sz="24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依赖内核线程机制</a:t>
            </a:r>
            <a:endParaRPr lang="zh-CN" altLang="en-US" sz="240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496945" y="3841115"/>
            <a:ext cx="2038350" cy="1600835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752465" y="6031230"/>
            <a:ext cx="26631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tRTS</a:t>
            </a:r>
            <a:r>
              <a:rPr lang="zh-CN" altLang="en-US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端异常处理句柄</a:t>
            </a:r>
            <a:r>
              <a:rPr lang="en-US" altLang="zh-CN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 →</a:t>
            </a:r>
            <a:endParaRPr lang="en-US" altLang="zh-CN" b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535295" y="3995420"/>
            <a:ext cx="294513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①</a:t>
            </a:r>
            <a:r>
              <a:rPr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使用Kprobe的页错误型Enclave线程暂停原语</a:t>
            </a:r>
            <a:endParaRPr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r>
              <a:rPr 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②</a:t>
            </a:r>
            <a:r>
              <a:rPr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使用SIGSEGV的页错误型Enclave线程暂停原语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2" grpId="0"/>
      <p:bldP spid="12" grpId="1"/>
      <p:bldP spid="8" grpId="2" animBg="1"/>
      <p:bldP spid="13" grpId="0" bldLvl="0" build="allAtOnce"/>
      <p:bldP spid="6" grpId="0"/>
      <p:bldP spid="6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>
                <a:cs typeface="微软雅黑" panose="020B0503020204020204" pitchFamily="34" charset="-122"/>
                <a:sym typeface="Arial" panose="020B0604020202020204" pitchFamily="34" charset="0"/>
              </a:rPr>
              <a:t>针对</a:t>
            </a:r>
            <a:r>
              <a:rPr lang="en-US" altLang="zh-CN">
                <a:cs typeface="微软雅黑" panose="020B0503020204020204" pitchFamily="34" charset="-122"/>
                <a:sym typeface="Arial" panose="020B0604020202020204" pitchFamily="34" charset="0"/>
              </a:rPr>
              <a:t>“</a:t>
            </a:r>
            <a:r>
              <a:rPr>
                <a:cs typeface="微软雅黑" panose="020B0503020204020204" pitchFamily="34" charset="-122"/>
                <a:sym typeface="Arial" panose="020B0604020202020204" pitchFamily="34" charset="0"/>
              </a:rPr>
              <a:t>时间侧信道</a:t>
            </a:r>
            <a:r>
              <a:rPr lang="en-US" altLang="zh-CN">
                <a:cs typeface="微软雅黑" panose="020B0503020204020204" pitchFamily="34" charset="-122"/>
                <a:sym typeface="Arial" panose="020B0604020202020204" pitchFamily="34" charset="0"/>
              </a:rPr>
              <a:t>”</a:t>
            </a:r>
            <a:r>
              <a:rPr>
                <a:cs typeface="微软雅黑" panose="020B0503020204020204" pitchFamily="34" charset="-122"/>
                <a:sym typeface="Arial" panose="020B0604020202020204" pitchFamily="34" charset="0"/>
              </a:rPr>
              <a:t>的防御效果验证</a:t>
            </a:r>
            <a:endParaRPr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48619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190490"/>
          </a:xfrm>
        </p:spPr>
        <p:txBody>
          <a:bodyPr>
            <a:noAutofit/>
          </a:bodyPr>
          <a:lstStyle/>
          <a:p>
            <a:pPr lvl="0"/>
            <a:r>
              <a:t>SGX-Step[43]/Nemesis攻击中，攻击者频繁使用APIC时钟中断</a:t>
            </a:r>
            <a:r>
              <a:t>来中断Enclave代码执行。</a:t>
            </a:r>
          </a:p>
          <a:p>
            <a:pPr lvl="0"/>
            <a:r>
              <a:t>基于SGX-SEF设置“AEX超过10次即为攻击”安全策略，能够成功检测该攻击。</a:t>
            </a:r>
          </a:p>
          <a:p>
            <a:pPr lvl="0"/>
          </a:p>
        </p:txBody>
      </p:sp>
      <p:pic>
        <p:nvPicPr>
          <p:cNvPr id="18" name="图片 18" descr="1617345576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2985" y="3235960"/>
            <a:ext cx="10139045" cy="34772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椭圆 7"/>
          <p:cNvSpPr/>
          <p:nvPr/>
        </p:nvSpPr>
        <p:spPr>
          <a:xfrm>
            <a:off x="7355840" y="3395345"/>
            <a:ext cx="1103630" cy="514985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0231755" y="3395345"/>
            <a:ext cx="1091565" cy="514985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48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8" grpId="1" animBg="1"/>
      <p:bldP spid="3" grpId="0" bldLvl="0" animBg="1"/>
      <p:bldP spid="3" grpId="1" animBg="1"/>
      <p:bldP spid="8" grpId="2" animBg="1"/>
      <p:bldP spid="3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云平台上应用程序安全敏感</a:t>
            </a:r>
            <a:endParaRPr>
              <a:sym typeface="+mn-ea"/>
            </a:endParaRPr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10815" y="1492250"/>
            <a:ext cx="6763385" cy="42913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6644005"/>
            <a:ext cx="121920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800"/>
              <a:t>阿里云安全</a:t>
            </a:r>
            <a:r>
              <a:rPr lang="en-US" altLang="zh-CN" sz="800"/>
              <a:t>. </a:t>
            </a:r>
            <a:r>
              <a:rPr lang="zh-CN" altLang="en-US" sz="800"/>
              <a:t>《Welcome on board｜阿里云整体安全能力首次亮相！》</a:t>
            </a:r>
            <a:r>
              <a:rPr lang="en-US" altLang="zh-CN" sz="800"/>
              <a:t>. 2021.04.29. https://mp.weixin.qq.com/s/4KZiwK6sMAbjvsnC7Znrzw</a:t>
            </a:r>
            <a:endParaRPr lang="en-US" altLang="zh-CN" sz="800"/>
          </a:p>
        </p:txBody>
      </p:sp>
    </p:spTree>
    <p:custDataLst>
      <p:tags r:id="rId2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>
            <p:custDataLst>
              <p:tags r:id="rId1"/>
            </p:custDataLst>
          </p:nvPr>
        </p:nvSpPr>
        <p:spPr>
          <a:xfrm>
            <a:off x="5768975" y="1936113"/>
            <a:ext cx="95885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01.</a:t>
            </a:r>
            <a:endParaRPr lang="en-US" altLang="zh-CN" sz="44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>
            <p:custDataLst>
              <p:tags r:id="rId2"/>
            </p:custDataLst>
          </p:nvPr>
        </p:nvSpPr>
        <p:spPr>
          <a:xfrm>
            <a:off x="6878955" y="1936113"/>
            <a:ext cx="4246245" cy="770400"/>
          </a:xfrm>
          <a:prstGeom prst="rect">
            <a:avLst/>
          </a:prstGeom>
          <a:noFill/>
        </p:spPr>
        <p:txBody>
          <a:bodyPr wrap="square" bIns="46990" rtlCol="0" anchor="ctr" anchorCtr="0">
            <a:normAutofit/>
          </a:bodyPr>
          <a:lstStyle/>
          <a:p>
            <a:pPr fontAlgn="auto"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背景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>
            <p:custDataLst>
              <p:tags r:id="rId3"/>
            </p:custDataLst>
          </p:nvPr>
        </p:nvSpPr>
        <p:spPr>
          <a:xfrm>
            <a:off x="5768975" y="2948305"/>
            <a:ext cx="95885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02.</a:t>
            </a:r>
            <a:endParaRPr lang="en-US" altLang="zh-CN" sz="44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>
            <p:custDataLst>
              <p:tags r:id="rId4"/>
            </p:custDataLst>
          </p:nvPr>
        </p:nvSpPr>
        <p:spPr>
          <a:xfrm>
            <a:off x="5768975" y="3960494"/>
            <a:ext cx="95885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b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03.</a:t>
            </a:r>
            <a:endParaRPr lang="en-US" altLang="zh-CN" sz="4400" b="1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>
            <p:custDataLst>
              <p:tags r:id="rId5"/>
            </p:custDataLst>
          </p:nvPr>
        </p:nvSpPr>
        <p:spPr>
          <a:xfrm>
            <a:off x="5768975" y="4972685"/>
            <a:ext cx="95885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b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04.</a:t>
            </a:r>
            <a:endParaRPr lang="en-US" altLang="zh-CN" sz="4400" b="1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38" name="直接连接符 37"/>
          <p:cNvCxnSpPr/>
          <p:nvPr>
            <p:custDataLst>
              <p:tags r:id="rId6"/>
            </p:custDataLst>
          </p:nvPr>
        </p:nvCxnSpPr>
        <p:spPr>
          <a:xfrm>
            <a:off x="5876925" y="1515110"/>
            <a:ext cx="52482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887096" y="1393190"/>
            <a:ext cx="1851660" cy="768350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pPr algn="r"/>
            <a:r>
              <a:rPr lang="zh-CN" altLang="en-US" sz="4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  <a:endParaRPr lang="zh-CN" altLang="en-US" sz="4400" b="1" spc="3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887095" y="2161540"/>
            <a:ext cx="1851660" cy="3683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r"/>
            <a:r>
              <a:rPr lang="en-US" altLang="zh-CN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CONTENTS</a:t>
            </a:r>
            <a:endParaRPr lang="en-US" altLang="zh-CN" spc="3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矩形 15"/>
          <p:cNvSpPr/>
          <p:nvPr>
            <p:custDataLst>
              <p:tags r:id="rId9"/>
            </p:custDataLst>
          </p:nvPr>
        </p:nvSpPr>
        <p:spPr>
          <a:xfrm>
            <a:off x="2897505" y="1515110"/>
            <a:ext cx="76200" cy="9226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10"/>
            </p:custDataLst>
          </p:nvPr>
        </p:nvSpPr>
        <p:spPr>
          <a:xfrm>
            <a:off x="6878955" y="2948305"/>
            <a:ext cx="4246245" cy="770400"/>
          </a:xfrm>
          <a:prstGeom prst="rect">
            <a:avLst/>
          </a:prstGeom>
          <a:noFill/>
        </p:spPr>
        <p:txBody>
          <a:bodyPr wrap="square" bIns="46990" rtlCol="0" anchor="ctr" anchorCtr="0">
            <a:normAutofit/>
          </a:bodyPr>
          <a:lstStyle/>
          <a:p>
            <a:pPr fontAlgn="auto"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相关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工作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>
            <p:custDataLst>
              <p:tags r:id="rId11"/>
            </p:custDataLst>
          </p:nvPr>
        </p:nvSpPr>
        <p:spPr>
          <a:xfrm>
            <a:off x="6878955" y="3960494"/>
            <a:ext cx="4246245" cy="770400"/>
          </a:xfrm>
          <a:prstGeom prst="rect">
            <a:avLst/>
          </a:prstGeom>
          <a:noFill/>
        </p:spPr>
        <p:txBody>
          <a:bodyPr wrap="square" bIns="46990" rtlCol="0" anchor="ctr" anchorCtr="0">
            <a:normAutofit/>
          </a:bodyPr>
          <a:lstStyle/>
          <a:p>
            <a:pPr fontAlgn="auto"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研究内容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2"/>
            </p:custDataLst>
          </p:nvPr>
        </p:nvSpPr>
        <p:spPr>
          <a:xfrm>
            <a:off x="6878955" y="4972685"/>
            <a:ext cx="4246245" cy="770400"/>
          </a:xfrm>
          <a:prstGeom prst="rect">
            <a:avLst/>
          </a:prstGeom>
          <a:noFill/>
        </p:spPr>
        <p:txBody>
          <a:bodyPr wrap="square" bIns="46990" rtlCol="0" anchor="ctr" anchorCtr="0">
            <a:normAutofit/>
          </a:bodyPr>
          <a:lstStyle/>
          <a:p>
            <a:pPr fontAlgn="auto">
              <a:lnSpc>
                <a:spcPct val="12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总结</a:t>
            </a:r>
            <a:endParaRPr lang="zh-CN" altLang="en-US" sz="20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主要贡献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4989830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</a:pPr>
            <a:r>
              <a:t>现有SGX攻击能破坏SGX安全性，但已有防御方案针对性地防御特定攻击向量或攻击面，各方案遵循的安全准则不统一，至今没有方案对SGX安全关键点全面分析，导致现有SGX架构难以有效兼容这些防御方案。对此，以SGX软件栈为主</a:t>
            </a:r>
            <a:r>
              <a:rPr b="1">
                <a:solidFill>
                  <a:srgbClr val="FF0000"/>
                </a:solidFill>
              </a:rPr>
              <a:t>分析了SGX关键执行路径，总结了其安全关键点</a:t>
            </a:r>
            <a:r>
              <a:t>。</a:t>
            </a:r>
          </a:p>
          <a:p>
            <a:pPr lvl="0">
              <a:lnSpc>
                <a:spcPct val="100000"/>
              </a:lnSpc>
            </a:pPr>
            <a:r>
              <a:t>针对利用SGX SDK无法管控Enclave线程执行序及无法审计安全/非安全上下文切换事件等安全问题透过Enclave接口及共享资源等攻击面的多种SGX攻击向量，</a:t>
            </a:r>
            <a:r>
              <a:rPr b="1">
                <a:solidFill>
                  <a:srgbClr val="FF0000"/>
                </a:solidFill>
              </a:rPr>
              <a:t>设计实现了针对Intel SGX SDK的安全增强框架</a:t>
            </a:r>
            <a:r>
              <a:t>（SGX-SEF），审计SGX关键执行路径，兼容已有安全准则防御多种攻击向量。</a:t>
            </a:r>
          </a:p>
          <a:p>
            <a:pPr lvl="0">
              <a:lnSpc>
                <a:spcPct val="100000"/>
              </a:lnSpc>
            </a:pPr>
            <a:r>
              <a:t>针对恶意篡改Enclave代码调用顺序的调用排序和并发调用攻击向量，本文</a:t>
            </a:r>
            <a:r>
              <a:rPr b="1">
                <a:solidFill>
                  <a:srgbClr val="FF0000"/>
                </a:solidFill>
              </a:rPr>
              <a:t>提出了“调用顺序白名单”安全策略</a:t>
            </a:r>
            <a:r>
              <a:t>，基于此策略审计检查关键执行路径，判断调用顺序是否符合安全策略。</a:t>
            </a:r>
          </a:p>
          <a:p>
            <a:pPr lvl="0">
              <a:lnSpc>
                <a:spcPct val="100000"/>
              </a:lnSpc>
            </a:pPr>
            <a:r>
              <a:t>实验验证了SGX-SEF</a:t>
            </a:r>
            <a:r>
              <a:rPr b="1">
                <a:solidFill>
                  <a:srgbClr val="FF0000"/>
                </a:solidFill>
              </a:rPr>
              <a:t>能有效审计SGX关键执行路径</a:t>
            </a:r>
            <a:r>
              <a:t>。评估了SGX-SEF审计功能引起的性能开销，分析了引起性能开销的原因。审计功能开销随日志容量增大而增大，开销包括日志使用维护开销及缓存未命中开销。当日志大小100项时，审计功能对各种调用方式引起的开销增幅不明显，100项大小的日志足够记录最近的安全事件用于审计检查功能。日志容量为100项时，</a:t>
            </a:r>
            <a:r>
              <a:rPr b="1">
                <a:solidFill>
                  <a:srgbClr val="FF0000"/>
                </a:solidFill>
              </a:rPr>
              <a:t>开销增幅在最优情况（Ordinary调用方式）下为13%~18%</a:t>
            </a:r>
            <a:r>
              <a:t>。验证了防御者可以在SGX-SEF中</a:t>
            </a:r>
            <a:r>
              <a:rPr b="1">
                <a:solidFill>
                  <a:srgbClr val="FF0000"/>
                </a:solidFill>
              </a:rPr>
              <a:t>灵活部署安全策略以抵御多类攻击向量</a:t>
            </a:r>
            <a:r>
              <a:t>。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谢谢指导</a:t>
            </a:r>
            <a:endParaRPr lang="zh-CN" altLang="en-US"/>
          </a:p>
        </p:txBody>
      </p:sp>
      <p:sp>
        <p:nvSpPr>
          <p:cNvPr id="1048659" name="文本占位符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>
            <p:custDataLst>
              <p:tags r:id="rId1"/>
            </p:custDataLst>
          </p:nvPr>
        </p:nvSpPr>
        <p:spPr>
          <a:xfrm>
            <a:off x="5768975" y="1936113"/>
            <a:ext cx="95885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01.</a:t>
            </a:r>
            <a:endParaRPr lang="en-US" altLang="zh-CN" sz="44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>
            <p:custDataLst>
              <p:tags r:id="rId2"/>
            </p:custDataLst>
          </p:nvPr>
        </p:nvSpPr>
        <p:spPr>
          <a:xfrm>
            <a:off x="6878955" y="1936113"/>
            <a:ext cx="4246245" cy="770400"/>
          </a:xfrm>
          <a:prstGeom prst="rect">
            <a:avLst/>
          </a:prstGeom>
          <a:noFill/>
        </p:spPr>
        <p:txBody>
          <a:bodyPr wrap="square" bIns="46990" rtlCol="0" anchor="ctr" anchorCtr="0">
            <a:normAutofit/>
          </a:bodyPr>
          <a:lstStyle/>
          <a:p>
            <a:pPr fontAlgn="auto"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背景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>
            <p:custDataLst>
              <p:tags r:id="rId3"/>
            </p:custDataLst>
          </p:nvPr>
        </p:nvSpPr>
        <p:spPr>
          <a:xfrm>
            <a:off x="5768975" y="2948305"/>
            <a:ext cx="95885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02.</a:t>
            </a:r>
            <a:endParaRPr lang="en-US" altLang="zh-CN" sz="44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>
            <p:custDataLst>
              <p:tags r:id="rId4"/>
            </p:custDataLst>
          </p:nvPr>
        </p:nvSpPr>
        <p:spPr>
          <a:xfrm>
            <a:off x="5768975" y="3960494"/>
            <a:ext cx="95885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b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03.</a:t>
            </a:r>
            <a:endParaRPr lang="en-US" altLang="zh-CN" sz="4400" b="1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>
            <p:custDataLst>
              <p:tags r:id="rId5"/>
            </p:custDataLst>
          </p:nvPr>
        </p:nvSpPr>
        <p:spPr>
          <a:xfrm>
            <a:off x="5768975" y="4972685"/>
            <a:ext cx="95885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b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04.</a:t>
            </a:r>
            <a:endParaRPr lang="en-US" altLang="zh-CN" sz="4400" b="1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38" name="直接连接符 37"/>
          <p:cNvCxnSpPr/>
          <p:nvPr>
            <p:custDataLst>
              <p:tags r:id="rId6"/>
            </p:custDataLst>
          </p:nvPr>
        </p:nvCxnSpPr>
        <p:spPr>
          <a:xfrm>
            <a:off x="5876925" y="1515110"/>
            <a:ext cx="52482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887096" y="1393190"/>
            <a:ext cx="1851660" cy="768350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pPr algn="r"/>
            <a:r>
              <a:rPr lang="zh-CN" altLang="en-US" sz="4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  <a:endParaRPr lang="zh-CN" altLang="en-US" sz="4400" b="1" spc="3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887095" y="2161540"/>
            <a:ext cx="1851660" cy="3683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r"/>
            <a:r>
              <a:rPr lang="en-US" altLang="zh-CN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CONTENTS</a:t>
            </a:r>
            <a:endParaRPr lang="en-US" altLang="zh-CN" spc="3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矩形 15"/>
          <p:cNvSpPr/>
          <p:nvPr>
            <p:custDataLst>
              <p:tags r:id="rId9"/>
            </p:custDataLst>
          </p:nvPr>
        </p:nvSpPr>
        <p:spPr>
          <a:xfrm>
            <a:off x="2897505" y="1515110"/>
            <a:ext cx="76200" cy="9226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10"/>
            </p:custDataLst>
          </p:nvPr>
        </p:nvSpPr>
        <p:spPr>
          <a:xfrm>
            <a:off x="6878955" y="2948305"/>
            <a:ext cx="4246245" cy="770400"/>
          </a:xfrm>
          <a:prstGeom prst="rect">
            <a:avLst/>
          </a:prstGeom>
          <a:noFill/>
        </p:spPr>
        <p:txBody>
          <a:bodyPr wrap="square" bIns="46990" rtlCol="0" anchor="ctr" anchorCtr="0">
            <a:normAutofit/>
          </a:bodyPr>
          <a:lstStyle/>
          <a:p>
            <a:pPr fontAlgn="auto">
              <a:lnSpc>
                <a:spcPct val="12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相关工作</a:t>
            </a:r>
            <a:endParaRPr lang="zh-CN" altLang="en-US" sz="20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>
            <p:custDataLst>
              <p:tags r:id="rId11"/>
            </p:custDataLst>
          </p:nvPr>
        </p:nvSpPr>
        <p:spPr>
          <a:xfrm>
            <a:off x="6878955" y="3960494"/>
            <a:ext cx="4246245" cy="770400"/>
          </a:xfrm>
          <a:prstGeom prst="rect">
            <a:avLst/>
          </a:prstGeom>
          <a:noFill/>
        </p:spPr>
        <p:txBody>
          <a:bodyPr wrap="square" bIns="46990" rtlCol="0" anchor="ctr" anchorCtr="0">
            <a:normAutofit/>
          </a:bodyPr>
          <a:lstStyle/>
          <a:p>
            <a:pPr fontAlgn="auto"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研究内容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2"/>
            </p:custDataLst>
          </p:nvPr>
        </p:nvSpPr>
        <p:spPr>
          <a:xfrm>
            <a:off x="6878955" y="4972685"/>
            <a:ext cx="4246245" cy="770400"/>
          </a:xfrm>
          <a:prstGeom prst="rect">
            <a:avLst/>
          </a:prstGeom>
          <a:noFill/>
        </p:spPr>
        <p:txBody>
          <a:bodyPr wrap="square" bIns="46990" rtlCol="0" anchor="ctr" anchorCtr="0">
            <a:normAutofit/>
          </a:bodyPr>
          <a:lstStyle/>
          <a:p>
            <a:pPr fontAlgn="auto"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总结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>
                <a:solidFill>
                  <a:srgbClr val="FF0000"/>
                </a:solidFill>
                <a:sym typeface="+mn-ea"/>
              </a:rPr>
              <a:t>如何保护</a:t>
            </a:r>
            <a:r>
              <a:rPr>
                <a:solidFill>
                  <a:srgbClr val="FF0000"/>
                </a:solidFill>
                <a:sym typeface="+mn-ea"/>
              </a:rPr>
              <a:t>云安全？</a:t>
            </a:r>
            <a:endParaRPr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Intel SGX</a:t>
            </a:r>
            <a:r>
              <a:rPr>
                <a:sym typeface="+mn-ea"/>
              </a:rPr>
              <a:t>保护远程计算安全</a:t>
            </a:r>
            <a:endParaRPr>
              <a:sym typeface="+mn-ea"/>
            </a:endParaRPr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33650" y="1313815"/>
            <a:ext cx="6904990" cy="473773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200390" y="3167380"/>
            <a:ext cx="399161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/>
            <a:r>
              <a:rPr lang="zh-CN" altLang="en-US" sz="28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访问控制、密码学手段</a:t>
            </a:r>
            <a:endParaRPr lang="zh-CN" altLang="en-US" sz="2800" b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-3175" y="6274435"/>
            <a:ext cx="12192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00"/>
              <a:t>[1]Costan V, Devadas S. Intel SGX Explained[J]. IACR Cryptol. ePrint Arch., 2016, 2016(86): 1-118</a:t>
            </a:r>
            <a:endParaRPr lang="en-US" altLang="zh-CN" sz="800"/>
          </a:p>
          <a:p>
            <a:r>
              <a:rPr lang="en-US" altLang="zh-CN" sz="800"/>
              <a:t>[2]</a:t>
            </a:r>
            <a:r>
              <a:rPr lang="zh-CN" altLang="en-US" sz="800"/>
              <a:t>董春涛,沈晴霓,罗武,吴鹏飞,吴中海.SGX应用支持技术研究进展[J].软件学报,2021,32(01):137-166</a:t>
            </a:r>
            <a:endParaRPr lang="zh-CN" altLang="en-US" sz="800"/>
          </a:p>
          <a:p>
            <a:r>
              <a:rPr lang="zh-CN" altLang="en-US" sz="800">
                <a:sym typeface="+mn-ea"/>
              </a:rPr>
              <a:t>[9]Gueron S. A memory encryption engine suitable for general purpose processors[J]. IACR Cryptol. ePrint Arch., 2016, 2016: 204.</a:t>
            </a:r>
            <a:endParaRPr lang="zh-CN" altLang="en-US" sz="800"/>
          </a:p>
          <a:p>
            <a:r>
              <a:rPr lang="zh-CN" altLang="en-US" sz="800"/>
              <a:t>[10]王鹃, 樊成阳, 程越强, 等. SGX 技术的分析和研究[J]. Journal of Software, 2018, 9: 2778-2798.</a:t>
            </a:r>
            <a:endParaRPr lang="zh-CN" altLang="en-US" sz="800"/>
          </a:p>
        </p:txBody>
      </p:sp>
      <p:sp>
        <p:nvSpPr>
          <p:cNvPr id="4" name="文本框 3"/>
          <p:cNvSpPr txBox="1"/>
          <p:nvPr/>
        </p:nvSpPr>
        <p:spPr>
          <a:xfrm>
            <a:off x="8200390" y="800100"/>
            <a:ext cx="337693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安全内存的</a:t>
            </a:r>
            <a:r>
              <a:rPr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访问控制</a:t>
            </a:r>
            <a:endParaRPr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sym typeface="+mn-ea"/>
            </a:endParaRPr>
          </a:p>
          <a:p>
            <a:pPr lvl="0"/>
            <a:r>
              <a:rPr lang="zh-CN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安全内存的</a:t>
            </a:r>
            <a:r>
              <a:rPr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机密性保护</a:t>
            </a:r>
            <a:endParaRPr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sym typeface="+mn-ea"/>
            </a:endParaRPr>
          </a:p>
          <a:p>
            <a:pPr lvl="0"/>
            <a:r>
              <a:rPr lang="zh-CN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安全内存的</a:t>
            </a:r>
            <a:r>
              <a:rPr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完整性保护</a:t>
            </a:r>
            <a:endParaRPr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sym typeface="+mn-ea"/>
            </a:endParaRPr>
          </a:p>
          <a:p>
            <a:pPr lvl="0"/>
            <a:r>
              <a:rPr lang="zh-CN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安全内存的</a:t>
            </a:r>
            <a:r>
              <a:rPr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新鲜度保障</a:t>
            </a:r>
            <a:endParaRPr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sym typeface="+mn-ea"/>
            </a:endParaRPr>
          </a:p>
          <a:p>
            <a:pPr lvl="0"/>
            <a:r>
              <a:rPr lang="zh-CN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安全域的</a:t>
            </a:r>
            <a:r>
              <a:rPr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真实性保障</a:t>
            </a:r>
            <a:endParaRPr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sym typeface="+mn-ea"/>
            </a:endParaRPr>
          </a:p>
          <a:p>
            <a:pPr lvl="0"/>
            <a:r>
              <a:rPr lang="zh-CN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安全域的</a:t>
            </a:r>
            <a:r>
              <a:rPr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可信建立</a:t>
            </a:r>
            <a:endParaRPr lang="zh-CN" altLang="en-US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sym typeface="+mn-ea"/>
            </a:endParaRPr>
          </a:p>
        </p:txBody>
      </p:sp>
      <p:sp>
        <p:nvSpPr>
          <p:cNvPr id="8" name="左箭头 7"/>
          <p:cNvSpPr/>
          <p:nvPr/>
        </p:nvSpPr>
        <p:spPr>
          <a:xfrm rot="5400000">
            <a:off x="8416925" y="3750310"/>
            <a:ext cx="614045" cy="49212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5" name="左箭头 4"/>
          <p:cNvSpPr/>
          <p:nvPr/>
        </p:nvSpPr>
        <p:spPr>
          <a:xfrm rot="5400000">
            <a:off x="8416925" y="2614295"/>
            <a:ext cx="614045" cy="49212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8" grpId="1" animBg="1"/>
      <p:bldP spid="9" grpId="1"/>
      <p:bldP spid="5" grpId="0" animBg="1"/>
      <p:bldP spid="4" grpId="0"/>
      <p:bldP spid="5" grpId="1" animBg="1"/>
      <p:bldP spid="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Intel SGX</a:t>
            </a:r>
            <a:r>
              <a:rPr dirty="0"/>
              <a:t>编程模型及</a:t>
            </a:r>
            <a:r>
              <a:rPr lang="en-US" altLang="zh-CN" dirty="0"/>
              <a:t>Enclave</a:t>
            </a:r>
            <a:r>
              <a:rPr dirty="0"/>
              <a:t>应用生命</a:t>
            </a:r>
            <a:r>
              <a:rPr dirty="0"/>
              <a:t>周期</a:t>
            </a:r>
            <a:endParaRPr dirty="0"/>
          </a:p>
        </p:txBody>
      </p:sp>
      <p:pic>
        <p:nvPicPr>
          <p:cNvPr id="3" name="图片 1"/>
          <p:cNvPicPr>
            <a:picLocks noChangeAspect="1"/>
          </p:cNvPicPr>
          <p:nvPr>
            <p:ph idx="1"/>
          </p:nvPr>
        </p:nvPicPr>
        <p:blipFill>
          <a:blip r:embed="rId1"/>
          <a:srcRect t="14692"/>
          <a:stretch>
            <a:fillRect/>
          </a:stretch>
        </p:blipFill>
        <p:spPr>
          <a:xfrm>
            <a:off x="1494790" y="1332230"/>
            <a:ext cx="9202420" cy="531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-3810" y="6644005"/>
            <a:ext cx="12192635" cy="2139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69875" indent="-269875"/>
            <a:r>
              <a:rPr lang="en-US" sz="800"/>
              <a:t>[30] Lind J, Priebe C, Muthukumaran D, et al. Glamdring: Automatic application partitioning for intel {SGX}[C]//2017 {USENIX} Annual Technical Conference ({USENIX}{ATC} 17). 2017: 285-298.</a:t>
            </a:r>
            <a:endParaRPr lang="en-US" altLang="en-US" sz="800"/>
          </a:p>
        </p:txBody>
      </p:sp>
      <p:sp>
        <p:nvSpPr>
          <p:cNvPr id="4" name="文本框 3"/>
          <p:cNvSpPr txBox="1"/>
          <p:nvPr/>
        </p:nvSpPr>
        <p:spPr>
          <a:xfrm>
            <a:off x="10550525" y="1915160"/>
            <a:ext cx="8686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5400">
                <a:solidFill>
                  <a:srgbClr val="FF0000"/>
                </a:solidFill>
              </a:rPr>
              <a:t>🔒</a:t>
            </a:r>
            <a:endParaRPr lang="zh-CN" altLang="en-US" sz="5400">
              <a:solidFill>
                <a:srgbClr val="FF0000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6671945" y="1702435"/>
            <a:ext cx="4252595" cy="3830955"/>
          </a:xfrm>
          <a:prstGeom prst="ellipse">
            <a:avLst/>
          </a:prstGeom>
          <a:noFill/>
          <a:ln w="38100">
            <a:gradFill>
              <a:gsLst>
                <a:gs pos="0">
                  <a:srgbClr val="14CD68"/>
                </a:gs>
                <a:gs pos="100000">
                  <a:srgbClr val="0B6E38"/>
                </a:gs>
              </a:gsLst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4" grpId="1"/>
      <p:bldP spid="5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Intel SGX</a:t>
            </a:r>
            <a:r>
              <a:rPr dirty="0"/>
              <a:t>软硬件</a:t>
            </a:r>
            <a:r>
              <a:rPr dirty="0"/>
              <a:t>架构</a:t>
            </a:r>
            <a:endParaRPr dirty="0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0235" y="1313815"/>
            <a:ext cx="10972165" cy="5334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椭圆 4"/>
          <p:cNvSpPr/>
          <p:nvPr/>
        </p:nvSpPr>
        <p:spPr>
          <a:xfrm>
            <a:off x="1699260" y="3893820"/>
            <a:ext cx="2284730" cy="2134235"/>
          </a:xfrm>
          <a:prstGeom prst="ellipse">
            <a:avLst/>
          </a:prstGeom>
          <a:noFill/>
          <a:ln w="38100">
            <a:gradFill>
              <a:gsLst>
                <a:gs pos="0">
                  <a:srgbClr val="14CD68"/>
                </a:gs>
                <a:gs pos="100000">
                  <a:srgbClr val="0B6E38"/>
                </a:gs>
              </a:gsLst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271260" y="4114800"/>
            <a:ext cx="2406015" cy="949325"/>
          </a:xfrm>
          <a:prstGeom prst="ellipse">
            <a:avLst/>
          </a:prstGeom>
          <a:noFill/>
          <a:ln w="38100">
            <a:gradFill>
              <a:gsLst>
                <a:gs pos="0">
                  <a:srgbClr val="14CD68"/>
                </a:gs>
                <a:gs pos="100000">
                  <a:srgbClr val="0B6E38"/>
                </a:gs>
              </a:gsLst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547235" y="4310380"/>
            <a:ext cx="1280160" cy="648970"/>
          </a:xfrm>
          <a:prstGeom prst="ellipse">
            <a:avLst/>
          </a:prstGeom>
          <a:noFill/>
          <a:ln w="38100">
            <a:gradFill>
              <a:gsLst>
                <a:gs pos="0">
                  <a:srgbClr val="14CD68"/>
                </a:gs>
                <a:gs pos="100000">
                  <a:srgbClr val="0B6E38"/>
                </a:gs>
              </a:gsLst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  <p:bldP spid="7" grpId="0" bldLvl="0" animBg="1"/>
      <p:bldP spid="7" grpId="1" animBg="1"/>
      <p:bldP spid="9" grpId="0" bldLvl="0" animBg="1"/>
      <p:bldP spid="9" grpId="1" animBg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2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5081_4*l_h_i*1_1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28.xml><?xml version="1.0" encoding="utf-8"?>
<p:tagLst xmlns:p="http://schemas.openxmlformats.org/presentationml/2006/main">
  <p:tag name="KSO_WM_UNIT_ISCONTENTSTITLE" val="0"/>
  <p:tag name="KSO_WM_UNIT_PRESET_TEXT" val="单击输入章节标题......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5081_4*l_h_f*1_1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UNIT_SHOW_EDIT_AREA_INDICATION" val="1"/>
  <p:tag name="KSO_WM_UNIT_TEXT_FILL_FORE_SCHEMECOLOR_INDEX" val="13"/>
  <p:tag name="KSO_WM_UNIT_TEXT_FILL_TYPE" val="1"/>
  <p:tag name="KSO_WM_UNIT_USESOURCEFORMAT_APPLY" val="1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5081_4*l_h_i*1_2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5081_4*l_h_i*1_3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custom20205081_4*l_h_i*1_4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05081_4*i*2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133.xml><?xml version="1.0" encoding="utf-8"?>
<p:tagLst xmlns:p="http://schemas.openxmlformats.org/presentationml/2006/main">
  <p:tag name="KSO_WM_UNIT_ISCONTENTSTITLE" val="1"/>
  <p:tag name="KSO_WM_UNIT_PRESET_TEXT" val="目录"/>
  <p:tag name="KSO_WM_UNIT_NOCLEAR" val="1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5081_4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34.xml><?xml version="1.0" encoding="utf-8"?>
<p:tagLst xmlns:p="http://schemas.openxmlformats.org/presentationml/2006/main">
  <p:tag name="KSO_WM_UNIT_ISCONTENTSTITLE" val="0"/>
  <p:tag name="KSO_WM_UNIT_PRESET_TEXT" val="CONTENTS"/>
  <p:tag name="KSO_WM_UNIT_NOCLEAR" val="1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5081_4*b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5081_4*i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36.xml><?xml version="1.0" encoding="utf-8"?>
<p:tagLst xmlns:p="http://schemas.openxmlformats.org/presentationml/2006/main">
  <p:tag name="KSO_WM_UNIT_ISCONTENTSTITLE" val="0"/>
  <p:tag name="KSO_WM_UNIT_PRESET_TEXT" val="单击输入章节标题......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5081_4*l_h_f*1_2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UNIT_SHOW_EDIT_AREA_INDICATION" val="1"/>
  <p:tag name="KSO_WM_UNIT_TEXT_FILL_FORE_SCHEMECOLOR_INDEX" val="13"/>
  <p:tag name="KSO_WM_UNIT_TEXT_FILL_TYPE" val="1"/>
  <p:tag name="KSO_WM_UNIT_USESOURCEFORMAT_APPLY" val="1"/>
</p:tagLst>
</file>

<file path=ppt/tags/tag137.xml><?xml version="1.0" encoding="utf-8"?>
<p:tagLst xmlns:p="http://schemas.openxmlformats.org/presentationml/2006/main">
  <p:tag name="KSO_WM_UNIT_ISCONTENTSTITLE" val="0"/>
  <p:tag name="KSO_WM_UNIT_PRESET_TEXT" val="单击输入章节标题......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05081_4*l_h_f*1_3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UNIT_SHOW_EDIT_AREA_INDICATION" val="1"/>
  <p:tag name="KSO_WM_UNIT_TEXT_FILL_FORE_SCHEMECOLOR_INDEX" val="13"/>
  <p:tag name="KSO_WM_UNIT_TEXT_FILL_TYPE" val="1"/>
  <p:tag name="KSO_WM_UNIT_USESOURCEFORMAT_APPLY" val="1"/>
</p:tagLst>
</file>

<file path=ppt/tags/tag138.xml><?xml version="1.0" encoding="utf-8"?>
<p:tagLst xmlns:p="http://schemas.openxmlformats.org/presentationml/2006/main">
  <p:tag name="KSO_WM_UNIT_ISCONTENTSTITLE" val="0"/>
  <p:tag name="KSO_WM_UNIT_PRESET_TEXT" val="单击输入章节标题......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custom20205081_4*l_h_f*1_4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UNIT_SHOW_EDIT_AREA_INDICATION" val="1"/>
  <p:tag name="KSO_WM_UNIT_TEXT_FILL_FORE_SCHEMECOLOR_INDEX" val="13"/>
  <p:tag name="KSO_WM_UNIT_TEXT_FILL_TYPE" val="1"/>
  <p:tag name="KSO_WM_UNIT_USESOURCEFORMAT_APPLY" val="1"/>
</p:tagLst>
</file>

<file path=ppt/tags/tag139.xml><?xml version="1.0" encoding="utf-8"?>
<p:tagLst xmlns:p="http://schemas.openxmlformats.org/presentationml/2006/main">
  <p:tag name="KSO_WM_SLIDE_ID" val="custom20205081_4"/>
  <p:tag name="KSO_WM_TEMPLATE_SUBCATEGORY" val="19"/>
  <p:tag name="KSO_WM_TEMPLATE_MASTER_TYPE" val="0"/>
  <p:tag name="KSO_WM_TEMPLATE_COLOR_TYPE" val="1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5081"/>
  <p:tag name="KSO_WM_SLIDE_LAYOUT" val="a_b_l"/>
  <p:tag name="KSO_WM_SLIDE_LAYOUT_CNT" val="1_1_1"/>
  <p:tag name="KSO_WM_UNIT_SHOW_EDIT_AREA_INDICATION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PLACING_PICTURE_USER_VIEWPORT" val="{&quot;height&quot;:7780,&quot;width&quot;:9328}"/>
</p:tagLst>
</file>

<file path=ppt/tags/tag14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5081_4*l_h_i*1_1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44.xml><?xml version="1.0" encoding="utf-8"?>
<p:tagLst xmlns:p="http://schemas.openxmlformats.org/presentationml/2006/main">
  <p:tag name="KSO_WM_UNIT_ISCONTENTSTITLE" val="0"/>
  <p:tag name="KSO_WM_UNIT_PRESET_TEXT" val="单击输入章节标题......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5081_4*l_h_f*1_1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UNIT_SHOW_EDIT_AREA_INDICATION" val="1"/>
  <p:tag name="KSO_WM_UNIT_TEXT_FILL_FORE_SCHEMECOLOR_INDEX" val="13"/>
  <p:tag name="KSO_WM_UNIT_TEXT_FILL_TYPE" val="1"/>
  <p:tag name="KSO_WM_UNIT_USESOURCEFORMAT_APPLY" val="1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5081_4*l_h_i*1_2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5081_4*l_h_i*1_3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custom20205081_4*l_h_i*1_4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05081_4*i*2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149.xml><?xml version="1.0" encoding="utf-8"?>
<p:tagLst xmlns:p="http://schemas.openxmlformats.org/presentationml/2006/main">
  <p:tag name="KSO_WM_UNIT_ISCONTENTSTITLE" val="1"/>
  <p:tag name="KSO_WM_UNIT_PRESET_TEXT" val="目录"/>
  <p:tag name="KSO_WM_UNIT_NOCLEAR" val="1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5081_4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ISCONTENTSTITLE" val="0"/>
  <p:tag name="KSO_WM_UNIT_PRESET_TEXT" val="CONTENTS"/>
  <p:tag name="KSO_WM_UNIT_NOCLEAR" val="1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5081_4*b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5081_4*i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52.xml><?xml version="1.0" encoding="utf-8"?>
<p:tagLst xmlns:p="http://schemas.openxmlformats.org/presentationml/2006/main">
  <p:tag name="KSO_WM_UNIT_ISCONTENTSTITLE" val="0"/>
  <p:tag name="KSO_WM_UNIT_PRESET_TEXT" val="单击输入章节标题......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5081_4*l_h_f*1_2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UNIT_SHOW_EDIT_AREA_INDICATION" val="1"/>
  <p:tag name="KSO_WM_UNIT_TEXT_FILL_FORE_SCHEMECOLOR_INDEX" val="13"/>
  <p:tag name="KSO_WM_UNIT_TEXT_FILL_TYPE" val="1"/>
  <p:tag name="KSO_WM_UNIT_USESOURCEFORMAT_APPLY" val="1"/>
</p:tagLst>
</file>

<file path=ppt/tags/tag153.xml><?xml version="1.0" encoding="utf-8"?>
<p:tagLst xmlns:p="http://schemas.openxmlformats.org/presentationml/2006/main">
  <p:tag name="KSO_WM_UNIT_ISCONTENTSTITLE" val="0"/>
  <p:tag name="KSO_WM_UNIT_PRESET_TEXT" val="单击输入章节标题......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05081_4*l_h_f*1_3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UNIT_SHOW_EDIT_AREA_INDICATION" val="1"/>
  <p:tag name="KSO_WM_UNIT_TEXT_FILL_FORE_SCHEMECOLOR_INDEX" val="13"/>
  <p:tag name="KSO_WM_UNIT_TEXT_FILL_TYPE" val="1"/>
  <p:tag name="KSO_WM_UNIT_USESOURCEFORMAT_APPLY" val="1"/>
</p:tagLst>
</file>

<file path=ppt/tags/tag154.xml><?xml version="1.0" encoding="utf-8"?>
<p:tagLst xmlns:p="http://schemas.openxmlformats.org/presentationml/2006/main">
  <p:tag name="KSO_WM_UNIT_ISCONTENTSTITLE" val="0"/>
  <p:tag name="KSO_WM_UNIT_PRESET_TEXT" val="单击输入章节标题......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custom20205081_4*l_h_f*1_4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UNIT_SHOW_EDIT_AREA_INDICATION" val="1"/>
  <p:tag name="KSO_WM_UNIT_TEXT_FILL_FORE_SCHEMECOLOR_INDEX" val="13"/>
  <p:tag name="KSO_WM_UNIT_TEXT_FILL_TYPE" val="1"/>
  <p:tag name="KSO_WM_UNIT_USESOURCEFORMAT_APPLY" val="1"/>
</p:tagLst>
</file>

<file path=ppt/tags/tag155.xml><?xml version="1.0" encoding="utf-8"?>
<p:tagLst xmlns:p="http://schemas.openxmlformats.org/presentationml/2006/main">
  <p:tag name="KSO_WM_SLIDE_ID" val="custom20205081_4"/>
  <p:tag name="KSO_WM_TEMPLATE_SUBCATEGORY" val="19"/>
  <p:tag name="KSO_WM_TEMPLATE_MASTER_TYPE" val="0"/>
  <p:tag name="KSO_WM_TEMPLATE_COLOR_TYPE" val="1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5081"/>
  <p:tag name="KSO_WM_SLIDE_LAYOUT" val="a_b_l"/>
  <p:tag name="KSO_WM_SLIDE_LAYOUT_CNT" val="1_1_1"/>
  <p:tag name="KSO_WM_UNIT_SHOW_EDIT_AREA_INDICATION" val="1"/>
</p:tagLst>
</file>

<file path=ppt/tags/tag1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2.xml><?xml version="1.0" encoding="utf-8"?>
<p:tagLst xmlns:p="http://schemas.openxmlformats.org/presentationml/2006/main">
  <p:tag name="KSO_WM_UNIT_TABLE_BEAUTIFY" val="smartTable{349279bd-f769-4bfe-8542-e03198eae5ef}"/>
  <p:tag name="TABLE_ENDDRAG_ORIGIN_RECT" val="863*83"/>
  <p:tag name="TABLE_ENDDRAG_RECT" val="47*103*863*83"/>
</p:tagLst>
</file>

<file path=ppt/tags/tag163.xml><?xml version="1.0" encoding="utf-8"?>
<p:tagLst xmlns:p="http://schemas.openxmlformats.org/presentationml/2006/main">
  <p:tag name="KSO_WM_UNIT_TABLE_BEAUTIFY" val="smartTable{fe21a945-11ef-469b-b3a8-24fcaa41f9fc}"/>
  <p:tag name="TABLE_ENDDRAG_ORIGIN_RECT" val="863*96"/>
  <p:tag name="TABLE_ENDDRAG_RECT" val="47*268*863*76"/>
</p:tagLst>
</file>

<file path=ppt/tags/tag164.xml><?xml version="1.0" encoding="utf-8"?>
<p:tagLst xmlns:p="http://schemas.openxmlformats.org/presentationml/2006/main">
  <p:tag name="KSO_WM_UNIT_TABLE_BEAUTIFY" val="smartTable{d783f725-d92e-4ae9-baf5-ab707218b352}"/>
  <p:tag name="TABLE_ENDDRAG_ORIGIN_RECT" val="863*108"/>
  <p:tag name="TABLE_ENDDRAG_RECT" val="47*174*863*64"/>
</p:tagLst>
</file>

<file path=ppt/tags/tag165.xml><?xml version="1.0" encoding="utf-8"?>
<p:tagLst xmlns:p="http://schemas.openxmlformats.org/presentationml/2006/main">
  <p:tag name="KSO_WM_UNIT_TABLE_BEAUTIFY" val="smartTable{7607f2fd-18b4-47c6-8aca-90e5a152764c}"/>
  <p:tag name="TABLE_ENDDRAG_ORIGIN_RECT" val="863*86"/>
  <p:tag name="TABLE_ENDDRAG_RECT" val="47*201*863*64"/>
</p:tagLst>
</file>

<file path=ppt/tags/tag166.xml><?xml version="1.0" encoding="utf-8"?>
<p:tagLst xmlns:p="http://schemas.openxmlformats.org/presentationml/2006/main">
  <p:tag name="KSO_WM_UNIT_TABLE_BEAUTIFY" val="smartTable{2b2a4ff8-6521-4766-8c65-7c6cb4a92674}"/>
  <p:tag name="TABLE_ENDDRAG_ORIGIN_RECT" val="863*72"/>
  <p:tag name="TABLE_ENDDRAG_RECT" val="47*283*863*43"/>
</p:tagLst>
</file>

<file path=ppt/tags/tag1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5081_4*l_h_i*1_1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73.xml><?xml version="1.0" encoding="utf-8"?>
<p:tagLst xmlns:p="http://schemas.openxmlformats.org/presentationml/2006/main">
  <p:tag name="KSO_WM_UNIT_ISCONTENTSTITLE" val="0"/>
  <p:tag name="KSO_WM_UNIT_PRESET_TEXT" val="单击输入章节标题......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5081_4*l_h_f*1_1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UNIT_SHOW_EDIT_AREA_INDICATION" val="1"/>
  <p:tag name="KSO_WM_UNIT_TEXT_FILL_FORE_SCHEMECOLOR_INDEX" val="13"/>
  <p:tag name="KSO_WM_UNIT_TEXT_FILL_TYPE" val="1"/>
  <p:tag name="KSO_WM_UNIT_USESOURCEFORMAT_APPLY" val="1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5081_4*l_h_i*1_2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5081_4*l_h_i*1_3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custom20205081_4*l_h_i*1_4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05081_4*i*2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178.xml><?xml version="1.0" encoding="utf-8"?>
<p:tagLst xmlns:p="http://schemas.openxmlformats.org/presentationml/2006/main">
  <p:tag name="KSO_WM_UNIT_ISCONTENTSTITLE" val="1"/>
  <p:tag name="KSO_WM_UNIT_PRESET_TEXT" val="目录"/>
  <p:tag name="KSO_WM_UNIT_NOCLEAR" val="1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5081_4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79.xml><?xml version="1.0" encoding="utf-8"?>
<p:tagLst xmlns:p="http://schemas.openxmlformats.org/presentationml/2006/main">
  <p:tag name="KSO_WM_UNIT_ISCONTENTSTITLE" val="0"/>
  <p:tag name="KSO_WM_UNIT_PRESET_TEXT" val="CONTENTS"/>
  <p:tag name="KSO_WM_UNIT_NOCLEAR" val="1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5081_4*b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5081_4*i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81.xml><?xml version="1.0" encoding="utf-8"?>
<p:tagLst xmlns:p="http://schemas.openxmlformats.org/presentationml/2006/main">
  <p:tag name="KSO_WM_UNIT_ISCONTENTSTITLE" val="0"/>
  <p:tag name="KSO_WM_UNIT_PRESET_TEXT" val="单击输入章节标题......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5081_4*l_h_f*1_2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UNIT_SHOW_EDIT_AREA_INDICATION" val="1"/>
  <p:tag name="KSO_WM_UNIT_TEXT_FILL_FORE_SCHEMECOLOR_INDEX" val="13"/>
  <p:tag name="KSO_WM_UNIT_TEXT_FILL_TYPE" val="1"/>
  <p:tag name="KSO_WM_UNIT_USESOURCEFORMAT_APPLY" val="1"/>
</p:tagLst>
</file>

<file path=ppt/tags/tag182.xml><?xml version="1.0" encoding="utf-8"?>
<p:tagLst xmlns:p="http://schemas.openxmlformats.org/presentationml/2006/main">
  <p:tag name="KSO_WM_UNIT_ISCONTENTSTITLE" val="0"/>
  <p:tag name="KSO_WM_UNIT_PRESET_TEXT" val="单击输入章节标题......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05081_4*l_h_f*1_3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UNIT_SHOW_EDIT_AREA_INDICATION" val="1"/>
  <p:tag name="KSO_WM_UNIT_TEXT_FILL_FORE_SCHEMECOLOR_INDEX" val="13"/>
  <p:tag name="KSO_WM_UNIT_TEXT_FILL_TYPE" val="1"/>
  <p:tag name="KSO_WM_UNIT_USESOURCEFORMAT_APPLY" val="1"/>
</p:tagLst>
</file>

<file path=ppt/tags/tag183.xml><?xml version="1.0" encoding="utf-8"?>
<p:tagLst xmlns:p="http://schemas.openxmlformats.org/presentationml/2006/main">
  <p:tag name="KSO_WM_UNIT_ISCONTENTSTITLE" val="0"/>
  <p:tag name="KSO_WM_UNIT_PRESET_TEXT" val="单击输入章节标题......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custom20205081_4*l_h_f*1_4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UNIT_SHOW_EDIT_AREA_INDICATION" val="1"/>
  <p:tag name="KSO_WM_UNIT_TEXT_FILL_FORE_SCHEMECOLOR_INDEX" val="13"/>
  <p:tag name="KSO_WM_UNIT_TEXT_FILL_TYPE" val="1"/>
  <p:tag name="KSO_WM_UNIT_USESOURCEFORMAT_APPLY" val="1"/>
</p:tagLst>
</file>

<file path=ppt/tags/tag184.xml><?xml version="1.0" encoding="utf-8"?>
<p:tagLst xmlns:p="http://schemas.openxmlformats.org/presentationml/2006/main">
  <p:tag name="KSO_WM_SLIDE_ID" val="custom20205081_4"/>
  <p:tag name="KSO_WM_TEMPLATE_SUBCATEGORY" val="19"/>
  <p:tag name="KSO_WM_TEMPLATE_MASTER_TYPE" val="0"/>
  <p:tag name="KSO_WM_TEMPLATE_COLOR_TYPE" val="1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5081"/>
  <p:tag name="KSO_WM_SLIDE_LAYOUT" val="a_b_l"/>
  <p:tag name="KSO_WM_SLIDE_LAYOUT_CNT" val="1_1_1"/>
  <p:tag name="KSO_WM_UNIT_SHOW_EDIT_AREA_INDICATION" val="1"/>
</p:tagLst>
</file>

<file path=ppt/tags/tag1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6.xml><?xml version="1.0" encoding="utf-8"?>
<p:tagLst xmlns:p="http://schemas.openxmlformats.org/presentationml/2006/main">
  <p:tag name="KSO_WM_UNIT_TABLE_BEAUTIFY" val="smartTable{0204d39a-8ae4-408c-b1c8-5c22cf95712e}"/>
  <p:tag name="TABLE_ENDDRAG_ORIGIN_RECT" val="863*129"/>
  <p:tag name="TABLE_ENDDRAG_RECT" val="48*176*863*129"/>
</p:tagLst>
</file>

<file path=ppt/tags/tag1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2.xml><?xml version="1.0" encoding="utf-8"?>
<p:tagLst xmlns:p="http://schemas.openxmlformats.org/presentationml/2006/main">
  <p:tag name="KSO_WM_UNIT_TABLE_BEAUTIFY" val="smartTable{4960179a-05bd-4986-bdc4-86eaaff7757c}"/>
  <p:tag name="TABLE_ENDDRAG_ORIGIN_RECT" val="608*209"/>
  <p:tag name="TABLE_ENDDRAG_RECT" val="351*330*608*209"/>
</p:tagLst>
</file>

<file path=ppt/tags/tag2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4.xml><?xml version="1.0" encoding="utf-8"?>
<p:tagLst xmlns:p="http://schemas.openxmlformats.org/presentationml/2006/main">
  <p:tag name="KSO_WM_UNIT_TABLE_BEAUTIFY" val="smartTable{95615385-3b62-4d5d-8186-7b341b293765}"/>
  <p:tag name="TABLE_ENDDRAG_ORIGIN_RECT" val="717*217"/>
  <p:tag name="TABLE_ENDDRAG_RECT" val="168*352*717*88"/>
</p:tagLst>
</file>

<file path=ppt/tags/tag2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6.xml><?xml version="1.0" encoding="utf-8"?>
<p:tagLst xmlns:p="http://schemas.openxmlformats.org/presentationml/2006/main">
  <p:tag name="KSO_WM_UNIT_PLACING_PICTURE_USER_VIEWPORT" val="{&quot;height&quot;:3009,&quot;width&quot;:5050}"/>
</p:tagLst>
</file>

<file path=ppt/tags/tag207.xml><?xml version="1.0" encoding="utf-8"?>
<p:tagLst xmlns:p="http://schemas.openxmlformats.org/presentationml/2006/main">
  <p:tag name="KSO_WM_UNIT_PLACING_PICTURE_USER_VIEWPORT" val="{&quot;height&quot;:2768,&quot;width&quot;:5273}"/>
</p:tagLst>
</file>

<file path=ppt/tags/tag208.xml><?xml version="1.0" encoding="utf-8"?>
<p:tagLst xmlns:p="http://schemas.openxmlformats.org/presentationml/2006/main">
  <p:tag name="KSO_WM_UNIT_PLACING_PICTURE_USER_VIEWPORT" val="{&quot;height&quot;:2701,&quot;width&quot;:5274}"/>
</p:tagLst>
</file>

<file path=ppt/tags/tag209.xml><?xml version="1.0" encoding="utf-8"?>
<p:tagLst xmlns:p="http://schemas.openxmlformats.org/presentationml/2006/main">
  <p:tag name="KSO_WM_UNIT_PLACING_PICTURE_USER_VIEWPORT" val="{&quot;height&quot;:2702,&quot;width&quot;:5273}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1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5081_4*l_h_i*1_1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15.xml><?xml version="1.0" encoding="utf-8"?>
<p:tagLst xmlns:p="http://schemas.openxmlformats.org/presentationml/2006/main">
  <p:tag name="KSO_WM_UNIT_ISCONTENTSTITLE" val="0"/>
  <p:tag name="KSO_WM_UNIT_PRESET_TEXT" val="单击输入章节标题......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5081_4*l_h_f*1_1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UNIT_SHOW_EDIT_AREA_INDICATION" val="1"/>
  <p:tag name="KSO_WM_UNIT_TEXT_FILL_FORE_SCHEMECOLOR_INDEX" val="13"/>
  <p:tag name="KSO_WM_UNIT_TEXT_FILL_TYPE" val="1"/>
  <p:tag name="KSO_WM_UNIT_USESOURCEFORMAT_APPLY" val="1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5081_4*l_h_i*1_2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5081_4*l_h_i*1_3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custom20205081_4*l_h_i*1_4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05081_4*i*2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ISCONTENTSTITLE" val="1"/>
  <p:tag name="KSO_WM_UNIT_PRESET_TEXT" val="目录"/>
  <p:tag name="KSO_WM_UNIT_NOCLEAR" val="1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5081_4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221.xml><?xml version="1.0" encoding="utf-8"?>
<p:tagLst xmlns:p="http://schemas.openxmlformats.org/presentationml/2006/main">
  <p:tag name="KSO_WM_UNIT_ISCONTENTSTITLE" val="0"/>
  <p:tag name="KSO_WM_UNIT_PRESET_TEXT" val="CONTENTS"/>
  <p:tag name="KSO_WM_UNIT_NOCLEAR" val="1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5081_4*b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5081_4*i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23.xml><?xml version="1.0" encoding="utf-8"?>
<p:tagLst xmlns:p="http://schemas.openxmlformats.org/presentationml/2006/main">
  <p:tag name="KSO_WM_UNIT_ISCONTENTSTITLE" val="0"/>
  <p:tag name="KSO_WM_UNIT_PRESET_TEXT" val="单击输入章节标题......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5081_4*l_h_f*1_2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UNIT_SHOW_EDIT_AREA_INDICATION" val="1"/>
  <p:tag name="KSO_WM_UNIT_TEXT_FILL_FORE_SCHEMECOLOR_INDEX" val="13"/>
  <p:tag name="KSO_WM_UNIT_TEXT_FILL_TYPE" val="1"/>
  <p:tag name="KSO_WM_UNIT_USESOURCEFORMAT_APPLY" val="1"/>
</p:tagLst>
</file>

<file path=ppt/tags/tag224.xml><?xml version="1.0" encoding="utf-8"?>
<p:tagLst xmlns:p="http://schemas.openxmlformats.org/presentationml/2006/main">
  <p:tag name="KSO_WM_UNIT_ISCONTENTSTITLE" val="0"/>
  <p:tag name="KSO_WM_UNIT_PRESET_TEXT" val="单击输入章节标题......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05081_4*l_h_f*1_3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UNIT_SHOW_EDIT_AREA_INDICATION" val="1"/>
  <p:tag name="KSO_WM_UNIT_TEXT_FILL_FORE_SCHEMECOLOR_INDEX" val="13"/>
  <p:tag name="KSO_WM_UNIT_TEXT_FILL_TYPE" val="1"/>
  <p:tag name="KSO_WM_UNIT_USESOURCEFORMAT_APPLY" val="1"/>
</p:tagLst>
</file>

<file path=ppt/tags/tag225.xml><?xml version="1.0" encoding="utf-8"?>
<p:tagLst xmlns:p="http://schemas.openxmlformats.org/presentationml/2006/main">
  <p:tag name="KSO_WM_UNIT_ISCONTENTSTITLE" val="0"/>
  <p:tag name="KSO_WM_UNIT_PRESET_TEXT" val="单击输入章节标题......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custom20205081_4*l_h_f*1_4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UNIT_SHOW_EDIT_AREA_INDICATION" val="1"/>
  <p:tag name="KSO_WM_UNIT_TEXT_FILL_FORE_SCHEMECOLOR_INDEX" val="13"/>
  <p:tag name="KSO_WM_UNIT_TEXT_FILL_TYPE" val="1"/>
  <p:tag name="KSO_WM_UNIT_USESOURCEFORMAT_APPLY" val="1"/>
</p:tagLst>
</file>

<file path=ppt/tags/tag226.xml><?xml version="1.0" encoding="utf-8"?>
<p:tagLst xmlns:p="http://schemas.openxmlformats.org/presentationml/2006/main">
  <p:tag name="KSO_WM_SLIDE_ID" val="custom20205081_4"/>
  <p:tag name="KSO_WM_TEMPLATE_SUBCATEGORY" val="19"/>
  <p:tag name="KSO_WM_TEMPLATE_MASTER_TYPE" val="0"/>
  <p:tag name="KSO_WM_TEMPLATE_COLOR_TYPE" val="1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5081"/>
  <p:tag name="KSO_WM_SLIDE_LAYOUT" val="a_b_l"/>
  <p:tag name="KSO_WM_SLIDE_LAYOUT_CNT" val="1_1_1"/>
  <p:tag name="KSO_WM_UNIT_SHOW_EDIT_AREA_INDICATION" val="1"/>
</p:tagLst>
</file>

<file path=ppt/tags/tag22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2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7863</Words>
  <Application>WPS 演示</Application>
  <PresentationFormat>宽屏</PresentationFormat>
  <Paragraphs>547</Paragraphs>
  <Slides>42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42</vt:i4>
      </vt:variant>
    </vt:vector>
  </HeadingPairs>
  <TitlesOfParts>
    <vt:vector size="55" baseType="lpstr">
      <vt:lpstr>Arial</vt:lpstr>
      <vt:lpstr>宋体</vt:lpstr>
      <vt:lpstr>Wingdings</vt:lpstr>
      <vt:lpstr>微软雅黑</vt:lpstr>
      <vt:lpstr>Wingdings</vt:lpstr>
      <vt:lpstr>Arial Unicode MS</vt:lpstr>
      <vt:lpstr>Calibri</vt:lpstr>
      <vt:lpstr>Times New Roman</vt:lpstr>
      <vt:lpstr>Office 主题​​</vt:lpstr>
      <vt:lpstr>1_Office 主题​​</vt:lpstr>
      <vt:lpstr>Visio.Drawing.15</vt:lpstr>
      <vt:lpstr>Visio.Drawing.15</vt:lpstr>
      <vt:lpstr>Visio.Drawing.15</vt:lpstr>
      <vt:lpstr>针对Intel SGX SDK的 安全增强框架技术研究与实现</vt:lpstr>
      <vt:lpstr>PowerPoint 演示文稿</vt:lpstr>
      <vt:lpstr>全球云计算市场（IaaS）份额达445亿美元（Gartner 2019）</vt:lpstr>
      <vt:lpstr>云平台上应用程序安全敏感</vt:lpstr>
      <vt:lpstr>PowerPoint 演示文稿</vt:lpstr>
      <vt:lpstr>如何保护云安全？</vt:lpstr>
      <vt:lpstr>Intel SGX保护远程计算安全</vt:lpstr>
      <vt:lpstr>Intel SGX编程模型及Enclave应用生命周期</vt:lpstr>
      <vt:lpstr>Intel SGX软硬件架构</vt:lpstr>
      <vt:lpstr>Intel SGX足够安全吗？</vt:lpstr>
      <vt:lpstr>Intel SGX安全能力有限</vt:lpstr>
      <vt:lpstr>SGX 攻击现状</vt:lpstr>
      <vt:lpstr>如何使Intel SGX更加安全？</vt:lpstr>
      <vt:lpstr>SGX防御现状</vt:lpstr>
      <vt:lpstr>借鉴传统系统防御方案</vt:lpstr>
      <vt:lpstr>⭐如何原生加固Intel SGX安全？</vt:lpstr>
      <vt:lpstr>PowerPoint 演示文稿</vt:lpstr>
      <vt:lpstr>研究内容</vt:lpstr>
      <vt:lpstr>第一步：Intel SGX关键执行路径及安全关键点分析</vt:lpstr>
      <vt:lpstr>手工分析SGX软件栈</vt:lpstr>
      <vt:lpstr>ECALL执行路径安全关键点</vt:lpstr>
      <vt:lpstr>OCALL执行路径安全关键点</vt:lpstr>
      <vt:lpstr>AEX安全关键点</vt:lpstr>
      <vt:lpstr>上层功能安全关键点</vt:lpstr>
      <vt:lpstr>第二步：针对Intel SGX SDK的安全增强框架设计</vt:lpstr>
      <vt:lpstr>安全事件审计检查</vt:lpstr>
      <vt:lpstr>如何有效插桩审计检查点？</vt:lpstr>
      <vt:lpstr>审计检查点插桩方式</vt:lpstr>
      <vt:lpstr>审计检查点插桩位置总结</vt:lpstr>
      <vt:lpstr>审计检查点插桩位置筛选（以OCALL为例）</vt:lpstr>
      <vt:lpstr>第三步：针对Intel SGX SDK的安全增强框架验证</vt:lpstr>
      <vt:lpstr>实验环境</vt:lpstr>
      <vt:lpstr>审计功能效果验证</vt:lpstr>
      <vt:lpstr>审计功能性能分析—测量调用方式固有开销增幅</vt:lpstr>
      <vt:lpstr>审计功能性能分析—测量实际应用中开销增幅</vt:lpstr>
      <vt:lpstr>针对“调用排序”防御效果验证</vt:lpstr>
      <vt:lpstr>针对“并发调用”防御效果验证</vt:lpstr>
      <vt:lpstr>针对“恶意线程调度”防御效果验证</vt:lpstr>
      <vt:lpstr>针对“时间侧信道”的防御效果验证</vt:lpstr>
      <vt:lpstr>PowerPoint 演示文稿</vt:lpstr>
      <vt:lpstr>主要贡献</vt:lpstr>
      <vt:lpstr>谢谢指导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ECALL时序攻击和防御方法研究与实现</dc:title>
  <dc:creator>OXF-AN00</dc:creator>
  <cp:lastModifiedBy>陈力恒</cp:lastModifiedBy>
  <cp:revision>1649</cp:revision>
  <dcterms:created xsi:type="dcterms:W3CDTF">1900-01-01T00:00:00Z</dcterms:created>
  <dcterms:modified xsi:type="dcterms:W3CDTF">2021-05-24T05:17:24Z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2052-11.1.0.10495</vt:lpwstr>
  </property>
  <property fmtid="{D5CDD505-2E9C-101B-9397-08002B2CF9AE}" pid="3" name="ICV">
    <vt:lpwstr>676ADEF6B3734CA99C240A94B2D7A53C</vt:lpwstr>
  </property>
</Properties>
</file>